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70" r:id="rId13"/>
    <p:sldId id="271" r:id="rId14"/>
    <p:sldId id="272" r:id="rId15"/>
    <p:sldId id="273" r:id="rId16"/>
    <p:sldId id="274" r:id="rId17"/>
    <p:sldId id="275" r:id="rId1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8457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961120" y="-1645920"/>
            <a:ext cx="5029200" cy="5029200"/>
          </a:xfrm>
          <a:prstGeom prst="ellipse">
            <a:avLst/>
          </a:prstGeom>
          <a:solidFill>
            <a:srgbClr val="141A42"/>
          </a:solidFill>
          <a:ln/>
        </p:spPr>
      </p:sp>
      <p:sp>
        <p:nvSpPr>
          <p:cNvPr id="3" name="Shape 1"/>
          <p:cNvSpPr/>
          <p:nvPr/>
        </p:nvSpPr>
        <p:spPr>
          <a:xfrm>
            <a:off x="10607040" y="4206240"/>
            <a:ext cx="3840480" cy="3840480"/>
          </a:xfrm>
          <a:prstGeom prst="ellipse">
            <a:avLst/>
          </a:prstGeom>
          <a:solidFill>
            <a:srgbClr val="A8285A"/>
          </a:solidFill>
          <a:ln/>
        </p:spPr>
      </p:sp>
      <p:sp>
        <p:nvSpPr>
          <p:cNvPr id="5" name="Text 2"/>
          <p:cNvSpPr/>
          <p:nvPr/>
        </p:nvSpPr>
        <p:spPr>
          <a:xfrm>
            <a:off x="640080" y="2331720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CC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RAPORT DE PROIECT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640080" y="2697480"/>
            <a:ext cx="877824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Caravana națională de controale medicale</a:t>
            </a:r>
            <a:endParaRPr lang="en-US" sz="3400" dirty="0"/>
          </a:p>
          <a:p>
            <a:pPr marL="0" indent="0">
              <a:buNone/>
            </a:pPr>
            <a:r>
              <a:rPr lang="en-US" sz="340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gratuite și educație </a:t>
            </a:r>
            <a:r>
              <a:rPr lang="en-US" sz="3400" b="1" dirty="0" err="1">
                <a:latin typeface="Cambria" pitchFamily="34" charset="0"/>
                <a:ea typeface="Cambria" pitchFamily="34" charset="-122"/>
                <a:cs typeface="Cambria" pitchFamily="34" charset="-120"/>
              </a:rPr>
              <a:t>pentru</a:t>
            </a:r>
            <a:r>
              <a:rPr lang="en-US" sz="340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 sănătate „</a:t>
            </a:r>
            <a:r>
              <a:rPr lang="en-US" sz="3400" b="1" dirty="0" err="1">
                <a:latin typeface="Cambria" pitchFamily="34" charset="0"/>
                <a:ea typeface="Cambria" pitchFamily="34" charset="-122"/>
                <a:cs typeface="Cambria" pitchFamily="34" charset="-120"/>
              </a:rPr>
              <a:t>Sănătatea</a:t>
            </a:r>
            <a:r>
              <a:rPr lang="en-US" sz="340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 vine la tine”</a:t>
            </a:r>
            <a:endParaRPr lang="en-US" sz="3400" dirty="0"/>
          </a:p>
        </p:txBody>
      </p:sp>
      <p:sp>
        <p:nvSpPr>
          <p:cNvPr id="7" name="Text 4"/>
          <p:cNvSpPr/>
          <p:nvPr/>
        </p:nvSpPr>
        <p:spPr>
          <a:xfrm>
            <a:off x="640080" y="4269688"/>
            <a:ext cx="8778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Boli cardiovasculare · Diabet · </a:t>
            </a:r>
            <a:r>
              <a:rPr lang="en-US" sz="16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Obezitate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640080" y="4709160"/>
            <a:ext cx="8778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Ediția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a V-a,  2026  ·  20 </a:t>
            </a:r>
            <a:r>
              <a:rPr lang="en-US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aprilie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- 28 </a:t>
            </a:r>
            <a:r>
              <a:rPr lang="en-US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iunie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2026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640080" y="626364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9AA6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Alianța Pacienților Cronici din România</a:t>
            </a:r>
            <a:endParaRPr lang="en-US" sz="12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15ECE8C-9311-BA36-32DC-11039A49B1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127" y="358062"/>
            <a:ext cx="2297008" cy="150860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65760"/>
            <a:ext cx="111831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Funcția hepatică, renală și de prostată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02920" y="146304"/>
            <a:ext cx="11183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CC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SYNEVO · ANALIZE DE LABORATOR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3520440" cy="3931920"/>
          </a:xfrm>
          <a:prstGeom prst="roundRect">
            <a:avLst>
              <a:gd name="adj" fmla="val 3117"/>
            </a:avLst>
          </a:prstGeom>
          <a:solidFill>
            <a:srgbClr val="F4F4F7"/>
          </a:solidFill>
          <a:ln/>
        </p:spPr>
      </p:sp>
      <p:sp>
        <p:nvSpPr>
          <p:cNvPr id="5" name="Shape 3"/>
          <p:cNvSpPr/>
          <p:nvPr/>
        </p:nvSpPr>
        <p:spPr>
          <a:xfrm>
            <a:off x="1943100" y="1645920"/>
            <a:ext cx="640080" cy="640080"/>
          </a:xfrm>
          <a:prstGeom prst="ellipse">
            <a:avLst/>
          </a:prstGeom>
          <a:solidFill>
            <a:srgbClr val="CC3366"/>
          </a:solidFill>
          <a:ln/>
        </p:spPr>
      </p:sp>
      <p:sp>
        <p:nvSpPr>
          <p:cNvPr id="6" name="Text 4"/>
          <p:cNvSpPr/>
          <p:nvPr/>
        </p:nvSpPr>
        <p:spPr>
          <a:xfrm>
            <a:off x="1943100" y="164592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</a:t>
            </a:r>
            <a:endParaRPr lang="en-US" sz="1820" dirty="0"/>
          </a:p>
        </p:txBody>
      </p:sp>
      <p:sp>
        <p:nvSpPr>
          <p:cNvPr id="7" name="Text 5"/>
          <p:cNvSpPr/>
          <p:nvPr/>
        </p:nvSpPr>
        <p:spPr>
          <a:xfrm>
            <a:off x="502920" y="2423160"/>
            <a:ext cx="3520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CC33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13.1%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777240" y="3063240"/>
            <a:ext cx="297180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prezintă afectare hepatică, sugerată de valori modificate ale enzimelor hepatice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297680" y="1371600"/>
            <a:ext cx="3520440" cy="3931920"/>
          </a:xfrm>
          <a:prstGeom prst="roundRect">
            <a:avLst>
              <a:gd name="adj" fmla="val 3117"/>
            </a:avLst>
          </a:prstGeom>
          <a:solidFill>
            <a:srgbClr val="F4F4F7"/>
          </a:solidFill>
          <a:ln/>
        </p:spPr>
      </p:sp>
      <p:sp>
        <p:nvSpPr>
          <p:cNvPr id="10" name="Shape 8"/>
          <p:cNvSpPr/>
          <p:nvPr/>
        </p:nvSpPr>
        <p:spPr>
          <a:xfrm>
            <a:off x="5737860" y="1645920"/>
            <a:ext cx="640080" cy="64008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1" name="Text 9"/>
          <p:cNvSpPr/>
          <p:nvPr/>
        </p:nvSpPr>
        <p:spPr>
          <a:xfrm>
            <a:off x="5737860" y="164592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4297680" y="2423160"/>
            <a:ext cx="3520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5.2%</a:t>
            </a:r>
            <a:endParaRPr lang="en-US" sz="4000" dirty="0"/>
          </a:p>
        </p:txBody>
      </p:sp>
      <p:sp>
        <p:nvSpPr>
          <p:cNvPr id="13" name="Text 11"/>
          <p:cNvSpPr/>
          <p:nvPr/>
        </p:nvSpPr>
        <p:spPr>
          <a:xfrm>
            <a:off x="4572000" y="3063240"/>
            <a:ext cx="297180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prezintă o creștere a creatininei serice, ceea ce indică o afectare renală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8092440" y="1371600"/>
            <a:ext cx="3520440" cy="3931920"/>
          </a:xfrm>
          <a:prstGeom prst="roundRect">
            <a:avLst>
              <a:gd name="adj" fmla="val 3117"/>
            </a:avLst>
          </a:prstGeom>
          <a:solidFill>
            <a:srgbClr val="F4F4F7"/>
          </a:solidFill>
          <a:ln/>
        </p:spPr>
      </p:sp>
      <p:sp>
        <p:nvSpPr>
          <p:cNvPr id="15" name="Shape 13"/>
          <p:cNvSpPr/>
          <p:nvPr/>
        </p:nvSpPr>
        <p:spPr>
          <a:xfrm>
            <a:off x="9532620" y="1645920"/>
            <a:ext cx="640080" cy="640080"/>
          </a:xfrm>
          <a:prstGeom prst="ellipse">
            <a:avLst/>
          </a:prstGeom>
          <a:solidFill>
            <a:srgbClr val="2F9C6D"/>
          </a:solidFill>
          <a:ln/>
        </p:spPr>
      </p:sp>
      <p:sp>
        <p:nvSpPr>
          <p:cNvPr id="16" name="Text 14"/>
          <p:cNvSpPr/>
          <p:nvPr/>
        </p:nvSpPr>
        <p:spPr>
          <a:xfrm>
            <a:off x="9532620" y="164592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8092440" y="2423160"/>
            <a:ext cx="3520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2F9C6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8.8%</a:t>
            </a:r>
            <a:endParaRPr lang="en-US" sz="4000" dirty="0"/>
          </a:p>
        </p:txBody>
      </p:sp>
      <p:sp>
        <p:nvSpPr>
          <p:cNvPr id="18" name="Text 16"/>
          <p:cNvSpPr/>
          <p:nvPr/>
        </p:nvSpPr>
        <p:spPr>
          <a:xfrm>
            <a:off x="8366760" y="3063240"/>
            <a:ext cx="297180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dintre bărbații investigați au valori crescute ale PSA, ceea ce impune investigații imagistice pentru determinarea cauzei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502920" y="6199632"/>
            <a:ext cx="103601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i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Sursă</a:t>
            </a:r>
            <a:r>
              <a:rPr lang="en-US" sz="12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en-US" sz="1200" i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Synevo</a:t>
            </a:r>
            <a:r>
              <a:rPr lang="en-US" sz="12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România, din </a:t>
            </a:r>
            <a:r>
              <a:rPr lang="en-US" sz="1200" i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centralizarea</a:t>
            </a:r>
            <a:r>
              <a:rPr lang="en-US" sz="12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i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rezultatelor</a:t>
            </a:r>
            <a:r>
              <a:rPr lang="en-US" sz="12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i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analizelor</a:t>
            </a:r>
            <a:r>
              <a:rPr lang="en-US" sz="12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200" i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sânge</a:t>
            </a:r>
            <a:r>
              <a:rPr lang="en-US" sz="12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i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recoltate</a:t>
            </a:r>
            <a:r>
              <a:rPr lang="en-US" sz="12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în </a:t>
            </a:r>
            <a:r>
              <a:rPr lang="en-US" sz="1200" i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caravană</a:t>
            </a:r>
            <a:r>
              <a:rPr lang="en-US" sz="12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Sănătatea vine la tine - Raport ediția 2026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274552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57200"/>
            <a:ext cx="111831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Hemograma și depozitele de fier</a:t>
            </a:r>
            <a:endParaRPr lang="en-US" sz="2700" dirty="0">
              <a:solidFill>
                <a:srgbClr val="002060"/>
              </a:solidFill>
            </a:endParaRPr>
          </a:p>
        </p:txBody>
      </p:sp>
      <p:sp>
        <p:nvSpPr>
          <p:cNvPr id="3" name="Shape 1"/>
          <p:cNvSpPr/>
          <p:nvPr/>
        </p:nvSpPr>
        <p:spPr>
          <a:xfrm>
            <a:off x="822960" y="1554480"/>
            <a:ext cx="10515600" cy="420624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/>
        </p:spPr>
      </p:sp>
      <p:sp>
        <p:nvSpPr>
          <p:cNvPr id="4" name="Text 2"/>
          <p:cNvSpPr/>
          <p:nvPr/>
        </p:nvSpPr>
        <p:spPr>
          <a:xfrm>
            <a:off x="1188720" y="1920240"/>
            <a:ext cx="1737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CC33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5.7%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3017520" y="2011680"/>
            <a:ext cx="7955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dintre persoanele testate prezintă anemie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188720" y="2971800"/>
            <a:ext cx="1737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CC33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5%</a:t>
            </a:r>
            <a:endParaRPr lang="en-US" sz="4200" dirty="0"/>
          </a:p>
        </p:txBody>
      </p:sp>
      <p:sp>
        <p:nvSpPr>
          <p:cNvPr id="7" name="Text 5"/>
          <p:cNvSpPr/>
          <p:nvPr/>
        </p:nvSpPr>
        <p:spPr>
          <a:xfrm>
            <a:off x="3017520" y="3063240"/>
            <a:ext cx="7955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 deficit de fier, obiectivat prin valori scăzute ale </a:t>
            </a:r>
            <a:r>
              <a:rPr lang="en-US" sz="16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feritinei</a:t>
            </a:r>
            <a:r>
              <a:rPr lang="en-US" sz="16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- cel mai probabil cauza principală a anemiei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1188720" y="4069080"/>
            <a:ext cx="9784080" cy="0"/>
          </a:xfrm>
          <a:prstGeom prst="line">
            <a:avLst/>
          </a:prstGeom>
          <a:noFill/>
          <a:ln w="12700">
            <a:solidFill>
              <a:srgbClr val="E3E3E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88720" y="4251960"/>
            <a:ext cx="978408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Concluzie Synevo: anemia identificată este cel mai probabil de cauză feriprivă (prin deficit de fier), și nu de altă etiologie.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Sănătatea vine la tine - </a:t>
            </a:r>
            <a:r>
              <a:rPr lang="en-US" sz="9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Raport</a:t>
            </a:r>
            <a:r>
              <a:rPr lang="en-US" sz="9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ediția 2026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1274552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65760"/>
            <a:ext cx="111831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Rezultate EKG și tensiune arterială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02920" y="146304"/>
            <a:ext cx="11183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CC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EVALUARE CARDIOLOGICĂ PE TEREN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02920" y="118872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Din cele 940 de electrocardiograme efectuate: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02920" y="1645920"/>
            <a:ext cx="457200" cy="457200"/>
          </a:xfrm>
          <a:prstGeom prst="ellipse">
            <a:avLst/>
          </a:prstGeom>
          <a:solidFill>
            <a:srgbClr val="CC3366"/>
          </a:solidFill>
          <a:ln/>
        </p:spPr>
      </p:sp>
      <p:sp>
        <p:nvSpPr>
          <p:cNvPr id="6" name="Text 4"/>
          <p:cNvSpPr/>
          <p:nvPr/>
        </p:nvSpPr>
        <p:spPr>
          <a:xfrm>
            <a:off x="502920" y="16459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♥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097280" y="1600200"/>
            <a:ext cx="822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49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965960" y="1600200"/>
            <a:ext cx="4480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 fost depistate cu tulburări de ritm cardiac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02920" y="2359152"/>
            <a:ext cx="457200" cy="457200"/>
          </a:xfrm>
          <a:prstGeom prst="ellipse">
            <a:avLst/>
          </a:prstGeom>
          <a:solidFill>
            <a:srgbClr val="CC3366"/>
          </a:solidFill>
          <a:ln/>
        </p:spPr>
      </p:sp>
      <p:sp>
        <p:nvSpPr>
          <p:cNvPr id="10" name="Text 8"/>
          <p:cNvSpPr/>
          <p:nvPr/>
        </p:nvSpPr>
        <p:spPr>
          <a:xfrm>
            <a:off x="502920" y="235915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♥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097280" y="2313432"/>
            <a:ext cx="822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81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1965960" y="2313432"/>
            <a:ext cx="4480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prezentau posibile afecțiuni ischemice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02920" y="3072384"/>
            <a:ext cx="457200" cy="457200"/>
          </a:xfrm>
          <a:prstGeom prst="ellipse">
            <a:avLst/>
          </a:prstGeom>
          <a:solidFill>
            <a:srgbClr val="CC3366"/>
          </a:solidFill>
          <a:ln/>
        </p:spPr>
      </p:sp>
      <p:sp>
        <p:nvSpPr>
          <p:cNvPr id="14" name="Text 12"/>
          <p:cNvSpPr/>
          <p:nvPr/>
        </p:nvSpPr>
        <p:spPr>
          <a:xfrm>
            <a:off x="502920" y="307238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♥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097280" y="3026664"/>
            <a:ext cx="822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29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1965960" y="3026664"/>
            <a:ext cx="4480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aveau modificări ale dimensiunilor cavităților inimii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502920" y="3785616"/>
            <a:ext cx="457200" cy="457200"/>
          </a:xfrm>
          <a:prstGeom prst="ellipse">
            <a:avLst/>
          </a:prstGeom>
          <a:solidFill>
            <a:srgbClr val="CC3366"/>
          </a:solidFill>
          <a:ln/>
        </p:spPr>
      </p:sp>
      <p:sp>
        <p:nvSpPr>
          <p:cNvPr id="18" name="Text 16"/>
          <p:cNvSpPr/>
          <p:nvPr/>
        </p:nvSpPr>
        <p:spPr>
          <a:xfrm>
            <a:off x="502920" y="378561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♥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097280" y="3739896"/>
            <a:ext cx="822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197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1965960" y="3739896"/>
            <a:ext cx="4480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 primit recomandare de consult cardiologic suplimentar (21%)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7178040" y="1188720"/>
            <a:ext cx="4480560" cy="4480560"/>
          </a:xfrm>
          <a:prstGeom prst="roundRect">
            <a:avLst>
              <a:gd name="adj" fmla="val 2449"/>
            </a:avLst>
          </a:prstGeom>
          <a:solidFill>
            <a:srgbClr val="1E2761"/>
          </a:solidFill>
          <a:ln/>
        </p:spPr>
      </p:sp>
      <p:sp>
        <p:nvSpPr>
          <p:cNvPr id="22" name="Text 20"/>
          <p:cNvSpPr/>
          <p:nvPr/>
        </p:nvSpPr>
        <p:spPr>
          <a:xfrm>
            <a:off x="7452360" y="1463040"/>
            <a:ext cx="3931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CC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TENSIUNE ARTERIALĂ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7452360" y="1828800"/>
            <a:ext cx="39319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53%</a:t>
            </a:r>
            <a:endParaRPr lang="en-US" sz="6400" dirty="0"/>
          </a:p>
        </p:txBody>
      </p:sp>
      <p:sp>
        <p:nvSpPr>
          <p:cNvPr id="24" name="Text 22"/>
          <p:cNvSpPr/>
          <p:nvPr/>
        </p:nvSpPr>
        <p:spPr>
          <a:xfrm>
            <a:off x="7726680" y="3063240"/>
            <a:ext cx="35661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dintre persoanele măsurate pe </a:t>
            </a:r>
            <a:r>
              <a:rPr lang="en-US" sz="1400" dirty="0" err="1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teren</a:t>
            </a: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au avut valori crescute ale tensiunii arteriale (≥140/90 mmHg) în momentul controlului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7726680" y="4572000"/>
            <a:ext cx="3566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Context: Doar 51.1% </a:t>
            </a:r>
            <a:r>
              <a:rPr lang="en-US" sz="1400" i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dintre</a:t>
            </a:r>
            <a:r>
              <a:rPr lang="en-US" sz="14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i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aceștia</a:t>
            </a:r>
            <a:r>
              <a:rPr lang="en-US" sz="14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declaraseră deja la </a:t>
            </a:r>
            <a:r>
              <a:rPr lang="en-US" sz="1400" i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înregistrare</a:t>
            </a:r>
            <a:r>
              <a:rPr lang="en-US" sz="14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un diagnostic de </a:t>
            </a:r>
            <a:r>
              <a:rPr lang="en-US" sz="1400" i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hipertensiune</a:t>
            </a:r>
            <a:r>
              <a:rPr lang="en-US" sz="14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i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arterială</a:t>
            </a:r>
            <a:r>
              <a:rPr lang="en-US" sz="14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502920" y="6199632"/>
            <a:ext cx="103601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Sursă: fișele de consult cardiologic SVT 2026.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Sănătatea vine la tine - Raport ediția 2026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1274552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65760"/>
            <a:ext cx="111831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Testul Michigan - riscul de neuropatie diabetică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02920" y="146304"/>
            <a:ext cx="11183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CC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SCREENING COMPLICAȚII DIABET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02920" y="123444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Testul Michigan a fost aplicat persoanelor cu diabet cunoscut </a:t>
            </a:r>
            <a:r>
              <a:rPr lang="en-US" sz="1400" dirty="0" err="1">
                <a:solidFill>
                  <a:srgbClr val="6B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sau</a:t>
            </a:r>
            <a:r>
              <a:rPr lang="en-US" sz="1400" dirty="0">
                <a:solidFill>
                  <a:srgbClr val="6B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nou-</a:t>
            </a:r>
            <a:r>
              <a:rPr lang="en-US" sz="1400" dirty="0" err="1">
                <a:solidFill>
                  <a:srgbClr val="6B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identificat</a:t>
            </a:r>
            <a:r>
              <a:rPr lang="en-US" sz="1400" dirty="0">
                <a:solidFill>
                  <a:srgbClr val="6B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02920" y="1874520"/>
            <a:ext cx="352044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1485900" y="2148840"/>
            <a:ext cx="1554480" cy="1554480"/>
          </a:xfrm>
          <a:prstGeom prst="ellipse">
            <a:avLst/>
          </a:prstGeom>
          <a:solidFill>
            <a:srgbClr val="CC3366"/>
          </a:solidFill>
          <a:ln/>
        </p:spPr>
      </p:sp>
      <p:sp>
        <p:nvSpPr>
          <p:cNvPr id="7" name="Text 5"/>
          <p:cNvSpPr/>
          <p:nvPr/>
        </p:nvSpPr>
        <p:spPr>
          <a:xfrm>
            <a:off x="1485900" y="2148840"/>
            <a:ext cx="15544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46.9%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502920" y="3886200"/>
            <a:ext cx="3520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Risc mare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4206240" y="1874520"/>
            <a:ext cx="352044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</p:spPr>
      </p:sp>
      <p:sp>
        <p:nvSpPr>
          <p:cNvPr id="11" name="Shape 9"/>
          <p:cNvSpPr/>
          <p:nvPr/>
        </p:nvSpPr>
        <p:spPr>
          <a:xfrm>
            <a:off x="5189220" y="2148840"/>
            <a:ext cx="1554480" cy="1554480"/>
          </a:xfrm>
          <a:prstGeom prst="ellipse">
            <a:avLst/>
          </a:prstGeom>
          <a:solidFill>
            <a:srgbClr val="E0A93A"/>
          </a:solidFill>
          <a:ln/>
        </p:spPr>
      </p:sp>
      <p:sp>
        <p:nvSpPr>
          <p:cNvPr id="12" name="Text 10"/>
          <p:cNvSpPr/>
          <p:nvPr/>
        </p:nvSpPr>
        <p:spPr>
          <a:xfrm>
            <a:off x="5189220" y="2148840"/>
            <a:ext cx="15544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30.6%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4206240" y="3886200"/>
            <a:ext cx="3520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Risc mediu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7909560" y="1874520"/>
            <a:ext cx="352044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</p:spPr>
      </p:sp>
      <p:sp>
        <p:nvSpPr>
          <p:cNvPr id="16" name="Shape 14"/>
          <p:cNvSpPr/>
          <p:nvPr/>
        </p:nvSpPr>
        <p:spPr>
          <a:xfrm>
            <a:off x="8892540" y="2148840"/>
            <a:ext cx="1554480" cy="1554480"/>
          </a:xfrm>
          <a:prstGeom prst="ellipse">
            <a:avLst/>
          </a:prstGeom>
          <a:solidFill>
            <a:srgbClr val="2F9C6D"/>
          </a:solidFill>
          <a:ln/>
        </p:spPr>
      </p:sp>
      <p:sp>
        <p:nvSpPr>
          <p:cNvPr id="17" name="Text 15"/>
          <p:cNvSpPr/>
          <p:nvPr/>
        </p:nvSpPr>
        <p:spPr>
          <a:xfrm>
            <a:off x="8892540" y="2148840"/>
            <a:ext cx="15544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22.4%</a:t>
            </a:r>
            <a:endParaRPr lang="en-US" sz="3000" dirty="0"/>
          </a:p>
        </p:txBody>
      </p:sp>
      <p:sp>
        <p:nvSpPr>
          <p:cNvPr id="18" name="Text 16"/>
          <p:cNvSpPr/>
          <p:nvPr/>
        </p:nvSpPr>
        <p:spPr>
          <a:xfrm>
            <a:off x="7909560" y="3886200"/>
            <a:ext cx="3520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Risc scăzut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502920" y="6199632"/>
            <a:ext cx="103601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Sursă: testul Michigan </a:t>
            </a:r>
            <a:r>
              <a:rPr lang="en-US" sz="1200" i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aplicat</a:t>
            </a:r>
            <a:r>
              <a:rPr lang="en-US" sz="12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pacienților cu </a:t>
            </a:r>
            <a:r>
              <a:rPr lang="en-US" sz="1200" i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diabet</a:t>
            </a:r>
            <a:r>
              <a:rPr lang="en-US" sz="12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i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zaharat</a:t>
            </a:r>
            <a:r>
              <a:rPr lang="en-US" sz="12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. Riscul mare și mediu de neuropatie diabetică au totalizat 78% dintre cei testați.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Sănătatea vine la tine - Raport ediția 2026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11274552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65760"/>
            <a:ext cx="111831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Greutate și indice de masă corporală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02920" y="146304"/>
            <a:ext cx="11183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CC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SCREENING OBEZITATE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02920" y="1234440"/>
            <a:ext cx="3383280" cy="4434840"/>
          </a:xfrm>
          <a:prstGeom prst="roundRect">
            <a:avLst>
              <a:gd name="adj" fmla="val 3243"/>
            </a:avLst>
          </a:prstGeom>
          <a:solidFill>
            <a:srgbClr val="CC3366"/>
          </a:solidFill>
          <a:ln/>
        </p:spPr>
      </p:sp>
      <p:sp>
        <p:nvSpPr>
          <p:cNvPr id="5" name="Text 3"/>
          <p:cNvSpPr/>
          <p:nvPr/>
        </p:nvSpPr>
        <p:spPr>
          <a:xfrm>
            <a:off x="502920" y="1450904"/>
            <a:ext cx="33832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82%</a:t>
            </a:r>
            <a:endParaRPr lang="en-US" sz="5800" dirty="0"/>
          </a:p>
        </p:txBody>
      </p:sp>
      <p:sp>
        <p:nvSpPr>
          <p:cNvPr id="6" name="Text 4"/>
          <p:cNvSpPr/>
          <p:nvPr/>
        </p:nvSpPr>
        <p:spPr>
          <a:xfrm>
            <a:off x="822960" y="2413820"/>
            <a:ext cx="2743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dintre persoanele testate au un IMC </a:t>
            </a:r>
            <a:r>
              <a:rPr lang="en-US" sz="14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corespunzător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supraponderalității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sau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obezității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22960" y="3798492"/>
            <a:ext cx="2743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69.5%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822960" y="4557444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4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dintre aceștia nu au discutat niciodată cu medicul de familie despre greutatea lor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4206240" y="1371600"/>
            <a:ext cx="18288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Subponderal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080760" y="1481328"/>
            <a:ext cx="158376" cy="365760"/>
          </a:xfrm>
          <a:prstGeom prst="roundRect">
            <a:avLst>
              <a:gd name="adj" fmla="val 23094"/>
            </a:avLst>
          </a:prstGeom>
          <a:solidFill>
            <a:srgbClr val="1E2761"/>
          </a:solidFill>
          <a:ln/>
        </p:spPr>
      </p:sp>
      <p:sp>
        <p:nvSpPr>
          <p:cNvPr id="12" name="Text 10"/>
          <p:cNvSpPr/>
          <p:nvPr/>
        </p:nvSpPr>
        <p:spPr>
          <a:xfrm>
            <a:off x="6330576" y="1371600"/>
            <a:ext cx="82296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1%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206240" y="2029968"/>
            <a:ext cx="18288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Greutate normală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080760" y="2139696"/>
            <a:ext cx="2676562" cy="365760"/>
          </a:xfrm>
          <a:prstGeom prst="roundRect">
            <a:avLst>
              <a:gd name="adj" fmla="val 10000"/>
            </a:avLst>
          </a:prstGeom>
          <a:solidFill>
            <a:srgbClr val="1E2761"/>
          </a:solidFill>
          <a:ln/>
        </p:spPr>
      </p:sp>
      <p:sp>
        <p:nvSpPr>
          <p:cNvPr id="15" name="Text 13"/>
          <p:cNvSpPr/>
          <p:nvPr/>
        </p:nvSpPr>
        <p:spPr>
          <a:xfrm>
            <a:off x="8848762" y="2029968"/>
            <a:ext cx="82296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16.9%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206240" y="2688336"/>
            <a:ext cx="18288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Supraponderal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080760" y="2798064"/>
            <a:ext cx="4846320" cy="365760"/>
          </a:xfrm>
          <a:prstGeom prst="roundRect">
            <a:avLst>
              <a:gd name="adj" fmla="val 10000"/>
            </a:avLst>
          </a:prstGeom>
          <a:solidFill>
            <a:srgbClr val="1E2761"/>
          </a:solidFill>
          <a:ln/>
        </p:spPr>
      </p:sp>
      <p:sp>
        <p:nvSpPr>
          <p:cNvPr id="18" name="Text 16"/>
          <p:cNvSpPr/>
          <p:nvPr/>
        </p:nvSpPr>
        <p:spPr>
          <a:xfrm>
            <a:off x="11018520" y="2688336"/>
            <a:ext cx="82296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30.6%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206240" y="3346704"/>
            <a:ext cx="18288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Obezitate gr. I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6080760" y="3456432"/>
            <a:ext cx="4371191" cy="365760"/>
          </a:xfrm>
          <a:prstGeom prst="roundRect">
            <a:avLst>
              <a:gd name="adj" fmla="val 10000"/>
            </a:avLst>
          </a:prstGeom>
          <a:solidFill>
            <a:srgbClr val="1E2761"/>
          </a:solidFill>
          <a:ln/>
        </p:spPr>
      </p:sp>
      <p:sp>
        <p:nvSpPr>
          <p:cNvPr id="21" name="Text 19"/>
          <p:cNvSpPr/>
          <p:nvPr/>
        </p:nvSpPr>
        <p:spPr>
          <a:xfrm>
            <a:off x="10543391" y="3346704"/>
            <a:ext cx="82296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27.6%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206240" y="4005072"/>
            <a:ext cx="18288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Obezitate gr. II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6080760" y="4114800"/>
            <a:ext cx="2534024" cy="365760"/>
          </a:xfrm>
          <a:prstGeom prst="roundRect">
            <a:avLst>
              <a:gd name="adj" fmla="val 10000"/>
            </a:avLst>
          </a:prstGeom>
          <a:solidFill>
            <a:srgbClr val="1E2761"/>
          </a:solidFill>
          <a:ln/>
        </p:spPr>
      </p:sp>
      <p:sp>
        <p:nvSpPr>
          <p:cNvPr id="24" name="Text 22"/>
          <p:cNvSpPr/>
          <p:nvPr/>
        </p:nvSpPr>
        <p:spPr>
          <a:xfrm>
            <a:off x="8706224" y="4005072"/>
            <a:ext cx="82296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16%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4206240" y="4663440"/>
            <a:ext cx="18288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Obezitate gr. III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6080760" y="4773168"/>
            <a:ext cx="1251174" cy="365760"/>
          </a:xfrm>
          <a:prstGeom prst="roundRect">
            <a:avLst>
              <a:gd name="adj" fmla="val 10000"/>
            </a:avLst>
          </a:prstGeom>
          <a:solidFill>
            <a:srgbClr val="1E2761"/>
          </a:solidFill>
          <a:ln/>
        </p:spPr>
      </p:sp>
      <p:sp>
        <p:nvSpPr>
          <p:cNvPr id="27" name="Text 25"/>
          <p:cNvSpPr/>
          <p:nvPr/>
        </p:nvSpPr>
        <p:spPr>
          <a:xfrm>
            <a:off x="7423374" y="4663440"/>
            <a:ext cx="82296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7.9%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502920" y="6199632"/>
            <a:ext cx="103601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Sănătatea vine la tine - Raport ediția 2026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11274552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57200"/>
            <a:ext cx="111831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Statutul de fumător</a:t>
            </a:r>
            <a:endParaRPr lang="en-US" sz="2700" dirty="0">
              <a:solidFill>
                <a:srgbClr val="002060"/>
              </a:solidFill>
            </a:endParaRPr>
          </a:p>
        </p:txBody>
      </p:sp>
      <p:sp>
        <p:nvSpPr>
          <p:cNvPr id="3" name="Shape 1"/>
          <p:cNvSpPr/>
          <p:nvPr/>
        </p:nvSpPr>
        <p:spPr>
          <a:xfrm>
            <a:off x="822960" y="1737360"/>
            <a:ext cx="3383280" cy="3749040"/>
          </a:xfrm>
          <a:prstGeom prst="roundRect">
            <a:avLst>
              <a:gd name="adj" fmla="val 3243"/>
            </a:avLst>
          </a:prstGeom>
          <a:solidFill>
            <a:srgbClr val="141A42"/>
          </a:solidFill>
          <a:ln/>
        </p:spPr>
      </p:sp>
      <p:sp>
        <p:nvSpPr>
          <p:cNvPr id="4" name="Shape 2"/>
          <p:cNvSpPr/>
          <p:nvPr/>
        </p:nvSpPr>
        <p:spPr>
          <a:xfrm>
            <a:off x="1600200" y="2057400"/>
            <a:ext cx="1828800" cy="1828800"/>
          </a:xfrm>
          <a:prstGeom prst="ellipse">
            <a:avLst/>
          </a:prstGeom>
          <a:solidFill>
            <a:srgbClr val="CC3366"/>
          </a:solidFill>
          <a:ln/>
        </p:spPr>
      </p:sp>
      <p:sp>
        <p:nvSpPr>
          <p:cNvPr id="5" name="Text 3"/>
          <p:cNvSpPr/>
          <p:nvPr/>
        </p:nvSpPr>
        <p:spPr>
          <a:xfrm>
            <a:off x="1600200" y="2057400"/>
            <a:ext cx="18288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20.4%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822960" y="4114800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Fumători activi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22960" y="4526280"/>
            <a:ext cx="3383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172 persoane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434840" y="1737360"/>
            <a:ext cx="3383280" cy="3749040"/>
          </a:xfrm>
          <a:prstGeom prst="roundRect">
            <a:avLst>
              <a:gd name="adj" fmla="val 3243"/>
            </a:avLst>
          </a:prstGeom>
          <a:solidFill>
            <a:srgbClr val="141A42"/>
          </a:solidFill>
          <a:ln/>
        </p:spPr>
      </p:sp>
      <p:sp>
        <p:nvSpPr>
          <p:cNvPr id="9" name="Shape 7"/>
          <p:cNvSpPr/>
          <p:nvPr/>
        </p:nvSpPr>
        <p:spPr>
          <a:xfrm>
            <a:off x="5212080" y="2057400"/>
            <a:ext cx="1828800" cy="1828800"/>
          </a:xfrm>
          <a:prstGeom prst="ellipse">
            <a:avLst/>
          </a:prstGeom>
          <a:solidFill>
            <a:srgbClr val="E0A93A"/>
          </a:solidFill>
          <a:ln/>
        </p:spPr>
      </p:sp>
      <p:sp>
        <p:nvSpPr>
          <p:cNvPr id="10" name="Text 8"/>
          <p:cNvSpPr/>
          <p:nvPr/>
        </p:nvSpPr>
        <p:spPr>
          <a:xfrm>
            <a:off x="5212080" y="2057400"/>
            <a:ext cx="18288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13.9%</a:t>
            </a:r>
            <a:endParaRPr lang="en-US" sz="3400" dirty="0"/>
          </a:p>
        </p:txBody>
      </p:sp>
      <p:sp>
        <p:nvSpPr>
          <p:cNvPr id="11" name="Text 9"/>
          <p:cNvSpPr/>
          <p:nvPr/>
        </p:nvSpPr>
        <p:spPr>
          <a:xfrm>
            <a:off x="4434840" y="4114800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Foști</a:t>
            </a: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fumători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434840" y="4526280"/>
            <a:ext cx="3383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117 persoane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8046720" y="1737360"/>
            <a:ext cx="3383280" cy="3749040"/>
          </a:xfrm>
          <a:prstGeom prst="roundRect">
            <a:avLst>
              <a:gd name="adj" fmla="val 3243"/>
            </a:avLst>
          </a:prstGeom>
          <a:solidFill>
            <a:srgbClr val="141A42"/>
          </a:solidFill>
          <a:ln/>
        </p:spPr>
      </p:sp>
      <p:sp>
        <p:nvSpPr>
          <p:cNvPr id="14" name="Shape 12"/>
          <p:cNvSpPr/>
          <p:nvPr/>
        </p:nvSpPr>
        <p:spPr>
          <a:xfrm>
            <a:off x="8823960" y="2057400"/>
            <a:ext cx="1828800" cy="1828800"/>
          </a:xfrm>
          <a:prstGeom prst="ellipse">
            <a:avLst/>
          </a:prstGeom>
          <a:solidFill>
            <a:srgbClr val="2F9C6D"/>
          </a:solidFill>
          <a:ln/>
        </p:spPr>
      </p:sp>
      <p:sp>
        <p:nvSpPr>
          <p:cNvPr id="15" name="Text 13"/>
          <p:cNvSpPr/>
          <p:nvPr/>
        </p:nvSpPr>
        <p:spPr>
          <a:xfrm>
            <a:off x="8823960" y="2057400"/>
            <a:ext cx="18288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65.8%</a:t>
            </a:r>
            <a:endParaRPr lang="en-US" sz="3400" dirty="0"/>
          </a:p>
        </p:txBody>
      </p:sp>
      <p:sp>
        <p:nvSpPr>
          <p:cNvPr id="16" name="Text 14"/>
          <p:cNvSpPr/>
          <p:nvPr/>
        </p:nvSpPr>
        <p:spPr>
          <a:xfrm>
            <a:off x="8046720" y="4114800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Nefumători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046720" y="4526280"/>
            <a:ext cx="3383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555 persoane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02920" y="6199632"/>
            <a:ext cx="103601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Sursă: chestionar de anamneză SVT 2026.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Sănătatea vine la tine - </a:t>
            </a:r>
            <a:r>
              <a:rPr lang="en-US" sz="9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Raport</a:t>
            </a:r>
            <a:r>
              <a:rPr lang="en-US" sz="9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ediția 2026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274552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65760"/>
            <a:ext cx="111831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Răspunsuri care ne-au atras atenția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02920" y="146304"/>
            <a:ext cx="11183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CC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DIN DISCUȚIILE CU PACIENȚII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02920" y="1600200"/>
            <a:ext cx="2606040" cy="3108960"/>
          </a:xfrm>
          <a:prstGeom prst="roundRect">
            <a:avLst>
              <a:gd name="adj" fmla="val 4211"/>
            </a:avLst>
          </a:prstGeom>
          <a:solidFill>
            <a:srgbClr val="CC3366"/>
          </a:solidFill>
          <a:ln/>
        </p:spPr>
      </p:sp>
      <p:sp>
        <p:nvSpPr>
          <p:cNvPr id="5" name="Text 3"/>
          <p:cNvSpPr/>
          <p:nvPr/>
        </p:nvSpPr>
        <p:spPr>
          <a:xfrm>
            <a:off x="502920" y="1920240"/>
            <a:ext cx="2606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22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704088" y="3017520"/>
            <a:ext cx="2203704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persoane au menționat tulburări de sănătate mentală (anxietate, depresie, atacuri de panică) în discuția cu medicul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310128" y="1600200"/>
            <a:ext cx="2606040" cy="3108960"/>
          </a:xfrm>
          <a:prstGeom prst="roundRect">
            <a:avLst>
              <a:gd name="adj" fmla="val 4211"/>
            </a:avLst>
          </a:prstGeom>
          <a:solidFill>
            <a:srgbClr val="1E2761"/>
          </a:solidFill>
          <a:ln/>
        </p:spPr>
      </p:sp>
      <p:sp>
        <p:nvSpPr>
          <p:cNvPr id="8" name="Text 6"/>
          <p:cNvSpPr/>
          <p:nvPr/>
        </p:nvSpPr>
        <p:spPr>
          <a:xfrm>
            <a:off x="3310128" y="1920240"/>
            <a:ext cx="2606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</a:t>
            </a:r>
            <a:endParaRPr lang="en-US" sz="4400" dirty="0"/>
          </a:p>
        </p:txBody>
      </p:sp>
      <p:sp>
        <p:nvSpPr>
          <p:cNvPr id="9" name="Text 7"/>
          <p:cNvSpPr/>
          <p:nvPr/>
        </p:nvSpPr>
        <p:spPr>
          <a:xfrm>
            <a:off x="3511296" y="3017520"/>
            <a:ext cx="2203704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persoane au </a:t>
            </a:r>
            <a:r>
              <a:rPr lang="en-US" sz="14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relatat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doar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</a:t>
            </a:r>
            <a:r>
              <a:rPr lang="en-US" sz="14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discuția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cu </a:t>
            </a:r>
            <a:r>
              <a:rPr lang="en-US" sz="14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medicul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afecțiuni </a:t>
            </a:r>
            <a:r>
              <a:rPr lang="en-US" sz="14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cardiace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nedeclarate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</a:t>
            </a:r>
            <a:r>
              <a:rPr lang="en-US" sz="14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înregistrare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117336" y="1600200"/>
            <a:ext cx="2606040" cy="3108960"/>
          </a:xfrm>
          <a:prstGeom prst="roundRect">
            <a:avLst>
              <a:gd name="adj" fmla="val 4211"/>
            </a:avLst>
          </a:prstGeom>
          <a:solidFill>
            <a:srgbClr val="CC3366"/>
          </a:solidFill>
          <a:ln/>
        </p:spPr>
      </p:sp>
      <p:sp>
        <p:nvSpPr>
          <p:cNvPr id="11" name="Text 9"/>
          <p:cNvSpPr/>
          <p:nvPr/>
        </p:nvSpPr>
        <p:spPr>
          <a:xfrm>
            <a:off x="6117336" y="1920240"/>
            <a:ext cx="2606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</a:t>
            </a:r>
            <a:endParaRPr lang="en-US" sz="4400" dirty="0"/>
          </a:p>
        </p:txBody>
      </p:sp>
      <p:sp>
        <p:nvSpPr>
          <p:cNvPr id="12" name="Text 10"/>
          <p:cNvSpPr/>
          <p:nvPr/>
        </p:nvSpPr>
        <p:spPr>
          <a:xfrm>
            <a:off x="6318504" y="3017520"/>
            <a:ext cx="2203704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en-GB" sz="1400" dirty="0">
                <a:solidFill>
                  <a:schemeClr val="bg1"/>
                </a:solidFill>
              </a:rPr>
              <a:t>persoane au </a:t>
            </a:r>
            <a:r>
              <a:rPr lang="en-GB" sz="1400" dirty="0" err="1">
                <a:solidFill>
                  <a:schemeClr val="bg1"/>
                </a:solidFill>
              </a:rPr>
              <a:t>menționat</a:t>
            </a:r>
            <a:r>
              <a:rPr lang="en-GB" sz="1400" dirty="0">
                <a:solidFill>
                  <a:schemeClr val="bg1"/>
                </a:solidFill>
              </a:rPr>
              <a:t> </a:t>
            </a:r>
            <a:r>
              <a:rPr lang="en-GB" sz="1400" dirty="0" err="1">
                <a:solidFill>
                  <a:schemeClr val="bg1"/>
                </a:solidFill>
              </a:rPr>
              <a:t>steatoză</a:t>
            </a:r>
            <a:r>
              <a:rPr lang="en-GB" sz="1400" dirty="0">
                <a:solidFill>
                  <a:schemeClr val="bg1"/>
                </a:solidFill>
              </a:rPr>
              <a:t> </a:t>
            </a:r>
            <a:r>
              <a:rPr lang="en-GB" sz="1400" dirty="0" err="1">
                <a:solidFill>
                  <a:schemeClr val="bg1"/>
                </a:solidFill>
              </a:rPr>
              <a:t>hepatică</a:t>
            </a:r>
            <a:r>
              <a:rPr lang="en-GB" sz="1400" dirty="0">
                <a:solidFill>
                  <a:schemeClr val="bg1"/>
                </a:solidFill>
              </a:rPr>
              <a:t> </a:t>
            </a:r>
            <a:r>
              <a:rPr lang="en-GB" sz="1400" dirty="0" err="1">
                <a:solidFill>
                  <a:schemeClr val="bg1"/>
                </a:solidFill>
              </a:rPr>
              <a:t>sau</a:t>
            </a:r>
            <a:r>
              <a:rPr lang="en-GB" sz="1400" dirty="0">
                <a:solidFill>
                  <a:schemeClr val="bg1"/>
                </a:solidFill>
              </a:rPr>
              <a:t> </a:t>
            </a:r>
            <a:r>
              <a:rPr lang="en-GB" sz="1400" dirty="0" err="1">
                <a:solidFill>
                  <a:schemeClr val="bg1"/>
                </a:solidFill>
              </a:rPr>
              <a:t>ciroză</a:t>
            </a:r>
            <a:r>
              <a:rPr lang="en-GB" sz="1400" dirty="0">
                <a:solidFill>
                  <a:schemeClr val="bg1"/>
                </a:solidFill>
              </a:rPr>
              <a:t>, </a:t>
            </a:r>
            <a:r>
              <a:rPr lang="en-GB" sz="1400" dirty="0" err="1">
                <a:solidFill>
                  <a:schemeClr val="bg1"/>
                </a:solidFill>
              </a:rPr>
              <a:t>declarate</a:t>
            </a:r>
            <a:r>
              <a:rPr lang="en-GB" sz="1400" dirty="0">
                <a:solidFill>
                  <a:schemeClr val="bg1"/>
                </a:solidFill>
              </a:rPr>
              <a:t> anterior, distinct de </a:t>
            </a:r>
            <a:r>
              <a:rPr lang="en-GB" sz="1400" dirty="0" err="1">
                <a:solidFill>
                  <a:schemeClr val="bg1"/>
                </a:solidFill>
              </a:rPr>
              <a:t>afectarea</a:t>
            </a:r>
            <a:r>
              <a:rPr lang="en-GB" sz="1400" dirty="0">
                <a:solidFill>
                  <a:schemeClr val="bg1"/>
                </a:solidFill>
              </a:rPr>
              <a:t> </a:t>
            </a:r>
            <a:r>
              <a:rPr lang="en-GB" sz="1400" dirty="0" err="1">
                <a:solidFill>
                  <a:schemeClr val="bg1"/>
                </a:solidFill>
              </a:rPr>
              <a:t>hepatică</a:t>
            </a:r>
            <a:r>
              <a:rPr lang="en-GB" sz="1400" dirty="0">
                <a:solidFill>
                  <a:schemeClr val="bg1"/>
                </a:solidFill>
              </a:rPr>
              <a:t> </a:t>
            </a:r>
            <a:r>
              <a:rPr lang="en-GB" sz="1400" dirty="0" err="1">
                <a:solidFill>
                  <a:schemeClr val="bg1"/>
                </a:solidFill>
              </a:rPr>
              <a:t>identificată</a:t>
            </a:r>
            <a:r>
              <a:rPr lang="en-GB" sz="1400" dirty="0">
                <a:solidFill>
                  <a:schemeClr val="bg1"/>
                </a:solidFill>
              </a:rPr>
              <a:t> </a:t>
            </a:r>
            <a:r>
              <a:rPr lang="en-GB" sz="1400" dirty="0" err="1">
                <a:solidFill>
                  <a:schemeClr val="bg1"/>
                </a:solidFill>
              </a:rPr>
              <a:t>prin</a:t>
            </a:r>
            <a:r>
              <a:rPr lang="en-GB" sz="1400" dirty="0">
                <a:solidFill>
                  <a:schemeClr val="bg1"/>
                </a:solidFill>
              </a:rPr>
              <a:t> </a:t>
            </a:r>
            <a:r>
              <a:rPr lang="en-GB" sz="1400" dirty="0" err="1">
                <a:solidFill>
                  <a:schemeClr val="bg1"/>
                </a:solidFill>
              </a:rPr>
              <a:t>analizele</a:t>
            </a:r>
            <a:r>
              <a:rPr lang="en-GB" sz="1400" dirty="0">
                <a:solidFill>
                  <a:schemeClr val="bg1"/>
                </a:solidFill>
              </a:rPr>
              <a:t> </a:t>
            </a:r>
            <a:r>
              <a:rPr lang="en-GB" sz="1400" dirty="0" err="1">
                <a:solidFill>
                  <a:schemeClr val="bg1"/>
                </a:solidFill>
              </a:rPr>
              <a:t>Synevo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924544" y="1600200"/>
            <a:ext cx="2606040" cy="3108960"/>
          </a:xfrm>
          <a:prstGeom prst="roundRect">
            <a:avLst>
              <a:gd name="adj" fmla="val 4211"/>
            </a:avLst>
          </a:prstGeom>
          <a:solidFill>
            <a:srgbClr val="1E2761"/>
          </a:solidFill>
          <a:ln/>
        </p:spPr>
      </p:sp>
      <p:sp>
        <p:nvSpPr>
          <p:cNvPr id="14" name="Text 12"/>
          <p:cNvSpPr/>
          <p:nvPr/>
        </p:nvSpPr>
        <p:spPr>
          <a:xfrm>
            <a:off x="8924544" y="1920240"/>
            <a:ext cx="2606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4400" dirty="0"/>
          </a:p>
        </p:txBody>
      </p:sp>
      <p:sp>
        <p:nvSpPr>
          <p:cNvPr id="15" name="Text 13"/>
          <p:cNvSpPr/>
          <p:nvPr/>
        </p:nvSpPr>
        <p:spPr>
          <a:xfrm>
            <a:off x="9125712" y="3017520"/>
            <a:ext cx="2203704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en-GB" sz="1400" dirty="0">
                <a:solidFill>
                  <a:schemeClr val="bg1"/>
                </a:solidFill>
              </a:rPr>
              <a:t>persoane au </a:t>
            </a:r>
            <a:r>
              <a:rPr lang="en-GB" sz="1400" dirty="0" err="1">
                <a:solidFill>
                  <a:schemeClr val="bg1"/>
                </a:solidFill>
              </a:rPr>
              <a:t>menționat</a:t>
            </a:r>
            <a:r>
              <a:rPr lang="en-GB" sz="1400" dirty="0">
                <a:solidFill>
                  <a:schemeClr val="bg1"/>
                </a:solidFill>
              </a:rPr>
              <a:t> </a:t>
            </a:r>
            <a:r>
              <a:rPr lang="en-GB" sz="1400" dirty="0" err="1">
                <a:solidFill>
                  <a:schemeClr val="bg1"/>
                </a:solidFill>
              </a:rPr>
              <a:t>litiază</a:t>
            </a:r>
            <a:r>
              <a:rPr lang="en-GB" sz="1400" dirty="0">
                <a:solidFill>
                  <a:schemeClr val="bg1"/>
                </a:solidFill>
              </a:rPr>
              <a:t> </a:t>
            </a:r>
            <a:r>
              <a:rPr lang="en-GB" sz="1400" dirty="0" err="1">
                <a:solidFill>
                  <a:schemeClr val="bg1"/>
                </a:solidFill>
              </a:rPr>
              <a:t>renală</a:t>
            </a:r>
            <a:r>
              <a:rPr lang="en-GB" sz="1400" dirty="0">
                <a:solidFill>
                  <a:schemeClr val="bg1"/>
                </a:solidFill>
              </a:rPr>
              <a:t> (calculi), o </a:t>
            </a:r>
            <a:r>
              <a:rPr lang="en-GB" sz="1400" dirty="0" err="1">
                <a:solidFill>
                  <a:schemeClr val="bg1"/>
                </a:solidFill>
              </a:rPr>
              <a:t>afecțiune</a:t>
            </a:r>
            <a:r>
              <a:rPr lang="en-GB" sz="1400" dirty="0">
                <a:solidFill>
                  <a:schemeClr val="bg1"/>
                </a:solidFill>
              </a:rPr>
              <a:t> </a:t>
            </a:r>
            <a:r>
              <a:rPr lang="en-GB" sz="1400" dirty="0" err="1">
                <a:solidFill>
                  <a:schemeClr val="bg1"/>
                </a:solidFill>
              </a:rPr>
              <a:t>diferită</a:t>
            </a:r>
            <a:r>
              <a:rPr lang="en-GB" sz="1400" dirty="0">
                <a:solidFill>
                  <a:schemeClr val="bg1"/>
                </a:solidFill>
              </a:rPr>
              <a:t> de </a:t>
            </a:r>
            <a:r>
              <a:rPr lang="en-GB" sz="1400" dirty="0" err="1">
                <a:solidFill>
                  <a:schemeClr val="bg1"/>
                </a:solidFill>
              </a:rPr>
              <a:t>boala</a:t>
            </a:r>
            <a:r>
              <a:rPr lang="en-GB" sz="1400" dirty="0">
                <a:solidFill>
                  <a:schemeClr val="bg1"/>
                </a:solidFill>
              </a:rPr>
              <a:t> </a:t>
            </a:r>
            <a:r>
              <a:rPr lang="en-GB" sz="1400" dirty="0" err="1">
                <a:solidFill>
                  <a:schemeClr val="bg1"/>
                </a:solidFill>
              </a:rPr>
              <a:t>cronică</a:t>
            </a:r>
            <a:r>
              <a:rPr lang="en-GB" sz="1400" dirty="0">
                <a:solidFill>
                  <a:schemeClr val="bg1"/>
                </a:solidFill>
              </a:rPr>
              <a:t> de </a:t>
            </a:r>
            <a:r>
              <a:rPr lang="en-GB" sz="1400" dirty="0" err="1">
                <a:solidFill>
                  <a:schemeClr val="bg1"/>
                </a:solidFill>
              </a:rPr>
              <a:t>rinichi</a:t>
            </a:r>
            <a:r>
              <a:rPr lang="en-GB" sz="1400" dirty="0">
                <a:solidFill>
                  <a:schemeClr val="bg1"/>
                </a:solidFill>
              </a:rPr>
              <a:t> de la slide-ul 7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6" name="Text 14"/>
          <p:cNvSpPr/>
          <p:nvPr/>
        </p:nvSpPr>
        <p:spPr>
          <a:xfrm>
            <a:off x="502920" y="4937760"/>
            <a:ext cx="10607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Multe dintre aceste mențiuni nu figurau în diagnosticele declarate formal la </a:t>
            </a:r>
            <a:r>
              <a:rPr lang="en-US" sz="1400" i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intrare</a:t>
            </a:r>
            <a:r>
              <a:rPr lang="en-US" sz="14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, semn că discuția directă cu medicul, chiar scurtă, poate scoate la iveală probleme de sănătate nespuse altfel.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02920" y="6199632"/>
            <a:ext cx="103601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Sursă: câmpul liber „alt diagnostic” din fișele de consult SVT 2026.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Sănătatea vine la tine - Raport ediția 2026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1274552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4389120"/>
            <a:ext cx="5486400" cy="5486400"/>
          </a:xfrm>
          <a:prstGeom prst="ellipse">
            <a:avLst/>
          </a:prstGeom>
          <a:solidFill>
            <a:srgbClr val="141A42"/>
          </a:solidFill>
          <a:ln/>
        </p:spPr>
      </p:sp>
      <p:sp>
        <p:nvSpPr>
          <p:cNvPr id="3" name="Shape 1"/>
          <p:cNvSpPr/>
          <p:nvPr/>
        </p:nvSpPr>
        <p:spPr>
          <a:xfrm>
            <a:off x="9875520" y="-2011680"/>
            <a:ext cx="4937760" cy="4937760"/>
          </a:xfrm>
          <a:prstGeom prst="ellipse">
            <a:avLst/>
          </a:prstGeom>
          <a:solidFill>
            <a:srgbClr val="A8285A"/>
          </a:solidFill>
          <a:ln/>
        </p:spPr>
      </p:sp>
      <p:sp>
        <p:nvSpPr>
          <p:cNvPr id="5" name="Text 2"/>
          <p:cNvSpPr/>
          <p:nvPr/>
        </p:nvSpPr>
        <p:spPr>
          <a:xfrm>
            <a:off x="4153372" y="169896"/>
            <a:ext cx="388220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Vă mulțumim!</a:t>
            </a:r>
            <a:endParaRPr lang="en-US" sz="4000" dirty="0"/>
          </a:p>
        </p:txBody>
      </p:sp>
      <p:sp>
        <p:nvSpPr>
          <p:cNvPr id="6" name="Text 3"/>
          <p:cNvSpPr/>
          <p:nvPr/>
        </p:nvSpPr>
        <p:spPr>
          <a:xfrm>
            <a:off x="2861613" y="1107429"/>
            <a:ext cx="7127245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Le </a:t>
            </a:r>
            <a:r>
              <a:rPr lang="en-US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mulțumim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participanților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și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reprezentanților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autorităților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din cele 8 localități, </a:t>
            </a:r>
            <a:r>
              <a:rPr lang="en-US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echipelor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medicale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voluntarilor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partenerilor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și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în special </a:t>
            </a:r>
            <a:r>
              <a:rPr lang="en-US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sponsorilor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pentru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sprijinul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acordat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caravanei</a:t>
            </a:r>
            <a:r>
              <a:rPr lang="en-US" sz="16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Sănătatea vine la tine!</a:t>
            </a:r>
            <a:endParaRPr lang="en-US" sz="1600" b="1" dirty="0"/>
          </a:p>
        </p:txBody>
      </p:sp>
      <p:sp>
        <p:nvSpPr>
          <p:cNvPr id="10" name="Text 7"/>
          <p:cNvSpPr/>
          <p:nvPr/>
        </p:nvSpPr>
        <p:spPr>
          <a:xfrm>
            <a:off x="822960" y="6263640"/>
            <a:ext cx="105430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8A93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Alianța Pacienților Cronici din România  ·  Raport ediția 2026</a:t>
            </a:r>
            <a:endParaRPr lang="en-US" sz="105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BBA390F-CF05-FD66-6D45-EDE24AD226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055" y="269279"/>
            <a:ext cx="2132570" cy="14006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4C40E6-A934-CD52-49E9-EDD859D760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3761" y="2264900"/>
            <a:ext cx="7661429" cy="430955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521208"/>
            <a:ext cx="111831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Sănătatea vine la tine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02920" y="146304"/>
            <a:ext cx="11183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CC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DESPRE CAMPANIE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02920" y="1234440"/>
            <a:ext cx="649224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b="1" dirty="0">
                <a:solidFill>
                  <a:srgbClr val="CC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Sănătatea vine la tine </a:t>
            </a:r>
            <a:r>
              <a:rPr lang="en-US" sz="16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este </a:t>
            </a:r>
            <a:r>
              <a:rPr lang="en-US" sz="16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proiectul</a:t>
            </a:r>
            <a:r>
              <a:rPr lang="en-US" sz="16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Alianței Pacienților Cronici din România dedicate screening-</a:t>
            </a:r>
            <a:r>
              <a:rPr lang="en-US" sz="16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ului</a:t>
            </a:r>
            <a:r>
              <a:rPr lang="en-US" sz="16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informării și educării comunităților din mediul rural cu privire la riscul complicațiilor diabetului zaharat, </a:t>
            </a:r>
            <a:r>
              <a:rPr lang="en-US" sz="16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bolilor</a:t>
            </a:r>
            <a:r>
              <a:rPr lang="en-US" sz="16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cardiovasculare</a:t>
            </a:r>
            <a:r>
              <a:rPr lang="en-US" sz="16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și</a:t>
            </a:r>
            <a:r>
              <a:rPr lang="en-US" sz="16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al </a:t>
            </a:r>
            <a:r>
              <a:rPr lang="en-US" sz="16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obezității</a:t>
            </a:r>
            <a:r>
              <a:rPr lang="en-US" sz="16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02920" y="2788920"/>
            <a:ext cx="64922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Ediția 2026 </a:t>
            </a:r>
            <a:r>
              <a:rPr lang="en-US" sz="16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</a:t>
            </a:r>
            <a:r>
              <a:rPr lang="en-US" sz="16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ajuns</a:t>
            </a:r>
            <a:r>
              <a:rPr lang="en-US" sz="16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în 8 localități din 7 județe, </a:t>
            </a:r>
            <a:r>
              <a:rPr lang="en-US" sz="16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oferind</a:t>
            </a:r>
            <a:r>
              <a:rPr lang="en-US" sz="16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consultații și analize gratuite locuitorilor cu </a:t>
            </a:r>
            <a:r>
              <a:rPr lang="en-US" sz="16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</a:t>
            </a:r>
            <a:r>
              <a:rPr lang="en-US" sz="16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</a:t>
            </a:r>
            <a:r>
              <a:rPr lang="en-US" sz="16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dificil</a:t>
            </a:r>
            <a:r>
              <a:rPr lang="en-US" sz="16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servicii medicale.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406640" y="1234440"/>
            <a:ext cx="4251960" cy="4572000"/>
          </a:xfrm>
          <a:prstGeom prst="roundRect">
            <a:avLst>
              <a:gd name="adj" fmla="val 2581"/>
            </a:avLst>
          </a:prstGeom>
          <a:solidFill>
            <a:srgbClr val="1E2761"/>
          </a:solidFill>
          <a:ln/>
        </p:spPr>
      </p:sp>
      <p:sp>
        <p:nvSpPr>
          <p:cNvPr id="8" name="Text 6"/>
          <p:cNvSpPr/>
          <p:nvPr/>
        </p:nvSpPr>
        <p:spPr>
          <a:xfrm>
            <a:off x="7680960" y="1481328"/>
            <a:ext cx="3703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978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7680960" y="1984248"/>
            <a:ext cx="3703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persoane testate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7680960" y="2514600"/>
            <a:ext cx="3703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7680960" y="3017520"/>
            <a:ext cx="3703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localități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680960" y="3547872"/>
            <a:ext cx="3703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7680960" y="4050792"/>
            <a:ext cx="3703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județe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7680960" y="4581144"/>
            <a:ext cx="3703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20.04 - 28.06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Sănătatea vine la tine - Raport ediția 2026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274552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65760"/>
            <a:ext cx="111831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Unde am fost în 2026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02920" y="146304"/>
            <a:ext cx="11183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CC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ACOPERIRE TERITORIALĂ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02920" y="1170432"/>
            <a:ext cx="11183112" cy="868680"/>
          </a:xfrm>
          <a:prstGeom prst="roundRect">
            <a:avLst>
              <a:gd name="adj" fmla="val 10526"/>
            </a:avLst>
          </a:prstGeom>
          <a:solidFill>
            <a:srgbClr val="1E2761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1170432"/>
            <a:ext cx="15544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C33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 JUDEȚE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2514600" y="1170432"/>
            <a:ext cx="88696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Ialomița   ·   Ilfov   ·   Dâmbovița   ·   Călărași   ·   Constanța   ·   Sibiu   ·   Prahova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02920" y="2286000"/>
            <a:ext cx="2606040" cy="1874520"/>
          </a:xfrm>
          <a:prstGeom prst="roundRect">
            <a:avLst>
              <a:gd name="adj" fmla="val 4878"/>
            </a:avLst>
          </a:prstGeom>
          <a:solidFill>
            <a:srgbClr val="F4F4F7"/>
          </a:solidFill>
          <a:ln/>
        </p:spPr>
      </p:sp>
      <p:sp>
        <p:nvSpPr>
          <p:cNvPr id="8" name="Shape 6"/>
          <p:cNvSpPr/>
          <p:nvPr/>
        </p:nvSpPr>
        <p:spPr>
          <a:xfrm>
            <a:off x="1531620" y="2487168"/>
            <a:ext cx="548640" cy="548640"/>
          </a:xfrm>
          <a:prstGeom prst="ellipse">
            <a:avLst/>
          </a:prstGeom>
          <a:solidFill>
            <a:srgbClr val="CC3366"/>
          </a:solidFill>
          <a:ln/>
        </p:spPr>
      </p:sp>
      <p:sp>
        <p:nvSpPr>
          <p:cNvPr id="9" name="Text 7"/>
          <p:cNvSpPr/>
          <p:nvPr/>
        </p:nvSpPr>
        <p:spPr>
          <a:xfrm>
            <a:off x="1531620" y="2487168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⌂</a:t>
            </a:r>
            <a:endParaRPr lang="en-US" sz="1560" dirty="0"/>
          </a:p>
        </p:txBody>
      </p:sp>
      <p:sp>
        <p:nvSpPr>
          <p:cNvPr id="10" name="Text 8"/>
          <p:cNvSpPr/>
          <p:nvPr/>
        </p:nvSpPr>
        <p:spPr>
          <a:xfrm>
            <a:off x="594360" y="3154680"/>
            <a:ext cx="2423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Nucet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94360" y="3502152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B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Județul Dâmbovița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94360" y="3794760"/>
            <a:ext cx="2423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C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165 persoane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3328416" y="2286000"/>
            <a:ext cx="2606040" cy="1874520"/>
          </a:xfrm>
          <a:prstGeom prst="roundRect">
            <a:avLst>
              <a:gd name="adj" fmla="val 4878"/>
            </a:avLst>
          </a:prstGeom>
          <a:solidFill>
            <a:srgbClr val="F4F4F7"/>
          </a:solidFill>
          <a:ln/>
        </p:spPr>
      </p:sp>
      <p:sp>
        <p:nvSpPr>
          <p:cNvPr id="14" name="Shape 12"/>
          <p:cNvSpPr/>
          <p:nvPr/>
        </p:nvSpPr>
        <p:spPr>
          <a:xfrm>
            <a:off x="4357116" y="2487168"/>
            <a:ext cx="548640" cy="548640"/>
          </a:xfrm>
          <a:prstGeom prst="ellipse">
            <a:avLst/>
          </a:prstGeom>
          <a:solidFill>
            <a:srgbClr val="CC3366"/>
          </a:solidFill>
          <a:ln/>
        </p:spPr>
      </p:sp>
      <p:sp>
        <p:nvSpPr>
          <p:cNvPr id="15" name="Text 13"/>
          <p:cNvSpPr/>
          <p:nvPr/>
        </p:nvSpPr>
        <p:spPr>
          <a:xfrm>
            <a:off x="4357116" y="2487168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⌂</a:t>
            </a:r>
            <a:endParaRPr lang="en-US" sz="1560" dirty="0"/>
          </a:p>
        </p:txBody>
      </p:sp>
      <p:sp>
        <p:nvSpPr>
          <p:cNvPr id="16" name="Text 14"/>
          <p:cNvSpPr/>
          <p:nvPr/>
        </p:nvSpPr>
        <p:spPr>
          <a:xfrm>
            <a:off x="3419856" y="3154680"/>
            <a:ext cx="2423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Rasova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3419856" y="3502152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B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Județul Constanța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3419856" y="3794760"/>
            <a:ext cx="2423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C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128 persoane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6153912" y="2286000"/>
            <a:ext cx="2606040" cy="1874520"/>
          </a:xfrm>
          <a:prstGeom prst="roundRect">
            <a:avLst>
              <a:gd name="adj" fmla="val 4878"/>
            </a:avLst>
          </a:prstGeom>
          <a:solidFill>
            <a:srgbClr val="F4F4F7"/>
          </a:solidFill>
          <a:ln/>
        </p:spPr>
        <p:txBody>
          <a:bodyPr/>
          <a:lstStyle/>
          <a:p>
            <a:endParaRPr lang="en-GB" dirty="0"/>
          </a:p>
        </p:txBody>
      </p:sp>
      <p:sp>
        <p:nvSpPr>
          <p:cNvPr id="20" name="Shape 18"/>
          <p:cNvSpPr/>
          <p:nvPr/>
        </p:nvSpPr>
        <p:spPr>
          <a:xfrm>
            <a:off x="7182612" y="2487168"/>
            <a:ext cx="548640" cy="548640"/>
          </a:xfrm>
          <a:prstGeom prst="ellipse">
            <a:avLst/>
          </a:prstGeom>
          <a:solidFill>
            <a:srgbClr val="CC3366"/>
          </a:solidFill>
          <a:ln/>
        </p:spPr>
      </p:sp>
      <p:sp>
        <p:nvSpPr>
          <p:cNvPr id="21" name="Text 19"/>
          <p:cNvSpPr/>
          <p:nvPr/>
        </p:nvSpPr>
        <p:spPr>
          <a:xfrm>
            <a:off x="7182612" y="2487168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⌂</a:t>
            </a:r>
            <a:endParaRPr lang="en-US" sz="1560" dirty="0"/>
          </a:p>
        </p:txBody>
      </p:sp>
      <p:sp>
        <p:nvSpPr>
          <p:cNvPr id="22" name="Text 20"/>
          <p:cNvSpPr/>
          <p:nvPr/>
        </p:nvSpPr>
        <p:spPr>
          <a:xfrm>
            <a:off x="6245352" y="3154680"/>
            <a:ext cx="2423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Ghermănești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245352" y="3502152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B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Județul Ilfov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6245352" y="3794760"/>
            <a:ext cx="2423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C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125 persoane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8979408" y="2286000"/>
            <a:ext cx="2606040" cy="1874520"/>
          </a:xfrm>
          <a:prstGeom prst="roundRect">
            <a:avLst>
              <a:gd name="adj" fmla="val 4878"/>
            </a:avLst>
          </a:prstGeom>
          <a:solidFill>
            <a:srgbClr val="F4F4F7"/>
          </a:solidFill>
          <a:ln/>
        </p:spPr>
      </p:sp>
      <p:sp>
        <p:nvSpPr>
          <p:cNvPr id="26" name="Shape 24"/>
          <p:cNvSpPr/>
          <p:nvPr/>
        </p:nvSpPr>
        <p:spPr>
          <a:xfrm>
            <a:off x="10008108" y="2487168"/>
            <a:ext cx="548640" cy="548640"/>
          </a:xfrm>
          <a:prstGeom prst="ellipse">
            <a:avLst/>
          </a:prstGeom>
          <a:solidFill>
            <a:srgbClr val="CC3366"/>
          </a:solidFill>
          <a:ln/>
        </p:spPr>
      </p:sp>
      <p:sp>
        <p:nvSpPr>
          <p:cNvPr id="27" name="Text 25"/>
          <p:cNvSpPr/>
          <p:nvPr/>
        </p:nvSpPr>
        <p:spPr>
          <a:xfrm>
            <a:off x="10008108" y="2487168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⌂</a:t>
            </a:r>
            <a:endParaRPr lang="en-US" sz="1560" dirty="0"/>
          </a:p>
        </p:txBody>
      </p:sp>
      <p:sp>
        <p:nvSpPr>
          <p:cNvPr id="28" name="Text 26"/>
          <p:cNvSpPr/>
          <p:nvPr/>
        </p:nvSpPr>
        <p:spPr>
          <a:xfrm>
            <a:off x="9070848" y="3154680"/>
            <a:ext cx="2423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Luciu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9070848" y="3502152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B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Județul Ialomița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9070848" y="3794760"/>
            <a:ext cx="2423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C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119 persoane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502920" y="4379976"/>
            <a:ext cx="2606040" cy="1874520"/>
          </a:xfrm>
          <a:prstGeom prst="roundRect">
            <a:avLst>
              <a:gd name="adj" fmla="val 4878"/>
            </a:avLst>
          </a:prstGeom>
          <a:solidFill>
            <a:srgbClr val="F4F4F7"/>
          </a:solidFill>
          <a:ln/>
        </p:spPr>
      </p:sp>
      <p:sp>
        <p:nvSpPr>
          <p:cNvPr id="32" name="Shape 30"/>
          <p:cNvSpPr/>
          <p:nvPr/>
        </p:nvSpPr>
        <p:spPr>
          <a:xfrm>
            <a:off x="1531620" y="4581144"/>
            <a:ext cx="548640" cy="548640"/>
          </a:xfrm>
          <a:prstGeom prst="ellipse">
            <a:avLst/>
          </a:prstGeom>
          <a:solidFill>
            <a:srgbClr val="CC3366"/>
          </a:solidFill>
          <a:ln/>
        </p:spPr>
      </p:sp>
      <p:sp>
        <p:nvSpPr>
          <p:cNvPr id="33" name="Text 31"/>
          <p:cNvSpPr/>
          <p:nvPr/>
        </p:nvSpPr>
        <p:spPr>
          <a:xfrm>
            <a:off x="1531620" y="458114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⌂</a:t>
            </a:r>
            <a:endParaRPr lang="en-US" sz="1560" dirty="0"/>
          </a:p>
        </p:txBody>
      </p:sp>
      <p:sp>
        <p:nvSpPr>
          <p:cNvPr id="34" name="Text 32"/>
          <p:cNvSpPr/>
          <p:nvPr/>
        </p:nvSpPr>
        <p:spPr>
          <a:xfrm>
            <a:off x="594360" y="5248656"/>
            <a:ext cx="2423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Gura Ialomiței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594360" y="5596128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B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Județul Ialomița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594360" y="5888736"/>
            <a:ext cx="2423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C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118 persoane</a:t>
            </a:r>
            <a:endParaRPr lang="en-US" sz="1400" dirty="0"/>
          </a:p>
        </p:txBody>
      </p:sp>
      <p:sp>
        <p:nvSpPr>
          <p:cNvPr id="37" name="Shape 35"/>
          <p:cNvSpPr/>
          <p:nvPr/>
        </p:nvSpPr>
        <p:spPr>
          <a:xfrm>
            <a:off x="3328416" y="4379976"/>
            <a:ext cx="2606040" cy="1874520"/>
          </a:xfrm>
          <a:prstGeom prst="roundRect">
            <a:avLst>
              <a:gd name="adj" fmla="val 4878"/>
            </a:avLst>
          </a:prstGeom>
          <a:solidFill>
            <a:srgbClr val="F4F4F7"/>
          </a:solidFill>
          <a:ln/>
        </p:spPr>
      </p:sp>
      <p:sp>
        <p:nvSpPr>
          <p:cNvPr id="38" name="Shape 36"/>
          <p:cNvSpPr/>
          <p:nvPr/>
        </p:nvSpPr>
        <p:spPr>
          <a:xfrm>
            <a:off x="4357116" y="4581144"/>
            <a:ext cx="548640" cy="548640"/>
          </a:xfrm>
          <a:prstGeom prst="ellipse">
            <a:avLst/>
          </a:prstGeom>
          <a:solidFill>
            <a:srgbClr val="CC3366"/>
          </a:solidFill>
          <a:ln/>
        </p:spPr>
      </p:sp>
      <p:sp>
        <p:nvSpPr>
          <p:cNvPr id="39" name="Text 37"/>
          <p:cNvSpPr/>
          <p:nvPr/>
        </p:nvSpPr>
        <p:spPr>
          <a:xfrm>
            <a:off x="4357116" y="458114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⌂</a:t>
            </a:r>
            <a:endParaRPr lang="en-US" sz="1560" dirty="0"/>
          </a:p>
        </p:txBody>
      </p:sp>
      <p:sp>
        <p:nvSpPr>
          <p:cNvPr id="40" name="Text 38"/>
          <p:cNvSpPr/>
          <p:nvPr/>
        </p:nvSpPr>
        <p:spPr>
          <a:xfrm>
            <a:off x="3419856" y="5248656"/>
            <a:ext cx="2423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Balta Doamnei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3419856" y="5596128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B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Județul Prahova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3419856" y="5888736"/>
            <a:ext cx="2423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C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110 persoane</a:t>
            </a:r>
            <a:endParaRPr lang="en-US" sz="1400" dirty="0"/>
          </a:p>
        </p:txBody>
      </p:sp>
      <p:sp>
        <p:nvSpPr>
          <p:cNvPr id="43" name="Shape 41"/>
          <p:cNvSpPr/>
          <p:nvPr/>
        </p:nvSpPr>
        <p:spPr>
          <a:xfrm>
            <a:off x="6153912" y="4379976"/>
            <a:ext cx="2606040" cy="1874520"/>
          </a:xfrm>
          <a:prstGeom prst="roundRect">
            <a:avLst>
              <a:gd name="adj" fmla="val 4878"/>
            </a:avLst>
          </a:prstGeom>
          <a:solidFill>
            <a:srgbClr val="F4F4F7"/>
          </a:solidFill>
          <a:ln/>
        </p:spPr>
      </p:sp>
      <p:sp>
        <p:nvSpPr>
          <p:cNvPr id="44" name="Shape 42"/>
          <p:cNvSpPr/>
          <p:nvPr/>
        </p:nvSpPr>
        <p:spPr>
          <a:xfrm>
            <a:off x="7182612" y="4581144"/>
            <a:ext cx="548640" cy="548640"/>
          </a:xfrm>
          <a:prstGeom prst="ellipse">
            <a:avLst/>
          </a:prstGeom>
          <a:solidFill>
            <a:srgbClr val="CC3366"/>
          </a:solidFill>
          <a:ln/>
        </p:spPr>
      </p:sp>
      <p:sp>
        <p:nvSpPr>
          <p:cNvPr id="45" name="Text 43"/>
          <p:cNvSpPr/>
          <p:nvPr/>
        </p:nvSpPr>
        <p:spPr>
          <a:xfrm>
            <a:off x="7182612" y="458114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⌂</a:t>
            </a:r>
            <a:endParaRPr lang="en-US" sz="1560" dirty="0"/>
          </a:p>
        </p:txBody>
      </p:sp>
      <p:sp>
        <p:nvSpPr>
          <p:cNvPr id="46" name="Text 44"/>
          <p:cNvSpPr/>
          <p:nvPr/>
        </p:nvSpPr>
        <p:spPr>
          <a:xfrm>
            <a:off x="6245352" y="5248656"/>
            <a:ext cx="2423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Șeica Mare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6245352" y="5596128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B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Județul Sibiu</a:t>
            </a:r>
            <a:endParaRPr lang="en-US" sz="1400" dirty="0"/>
          </a:p>
        </p:txBody>
      </p:sp>
      <p:sp>
        <p:nvSpPr>
          <p:cNvPr id="48" name="Text 46"/>
          <p:cNvSpPr/>
          <p:nvPr/>
        </p:nvSpPr>
        <p:spPr>
          <a:xfrm>
            <a:off x="6245352" y="5888736"/>
            <a:ext cx="2423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C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107 persoane</a:t>
            </a:r>
            <a:endParaRPr lang="en-US" sz="1400" dirty="0"/>
          </a:p>
        </p:txBody>
      </p:sp>
      <p:sp>
        <p:nvSpPr>
          <p:cNvPr id="49" name="Shape 47"/>
          <p:cNvSpPr/>
          <p:nvPr/>
        </p:nvSpPr>
        <p:spPr>
          <a:xfrm>
            <a:off x="8979408" y="4379976"/>
            <a:ext cx="2606040" cy="1874520"/>
          </a:xfrm>
          <a:prstGeom prst="roundRect">
            <a:avLst>
              <a:gd name="adj" fmla="val 4878"/>
            </a:avLst>
          </a:prstGeom>
          <a:solidFill>
            <a:srgbClr val="F4F4F7"/>
          </a:solidFill>
          <a:ln/>
        </p:spPr>
      </p:sp>
      <p:sp>
        <p:nvSpPr>
          <p:cNvPr id="50" name="Shape 48"/>
          <p:cNvSpPr/>
          <p:nvPr/>
        </p:nvSpPr>
        <p:spPr>
          <a:xfrm>
            <a:off x="10008108" y="4581144"/>
            <a:ext cx="548640" cy="548640"/>
          </a:xfrm>
          <a:prstGeom prst="ellipse">
            <a:avLst/>
          </a:prstGeom>
          <a:solidFill>
            <a:srgbClr val="CC3366"/>
          </a:solidFill>
          <a:ln/>
        </p:spPr>
      </p:sp>
      <p:sp>
        <p:nvSpPr>
          <p:cNvPr id="51" name="Text 49"/>
          <p:cNvSpPr/>
          <p:nvPr/>
        </p:nvSpPr>
        <p:spPr>
          <a:xfrm>
            <a:off x="10008108" y="458114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⌂</a:t>
            </a:r>
            <a:endParaRPr lang="en-US" sz="1560" dirty="0"/>
          </a:p>
        </p:txBody>
      </p:sp>
      <p:sp>
        <p:nvSpPr>
          <p:cNvPr id="52" name="Text 50"/>
          <p:cNvSpPr/>
          <p:nvPr/>
        </p:nvSpPr>
        <p:spPr>
          <a:xfrm>
            <a:off x="9070848" y="5248656"/>
            <a:ext cx="2423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Progresu</a:t>
            </a:r>
            <a:endParaRPr lang="en-US" sz="1450" dirty="0"/>
          </a:p>
        </p:txBody>
      </p:sp>
      <p:sp>
        <p:nvSpPr>
          <p:cNvPr id="53" name="Text 51"/>
          <p:cNvSpPr/>
          <p:nvPr/>
        </p:nvSpPr>
        <p:spPr>
          <a:xfrm>
            <a:off x="9070848" y="5596128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B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Județul Călărași</a:t>
            </a:r>
            <a:endParaRPr lang="en-US" sz="1400" dirty="0"/>
          </a:p>
        </p:txBody>
      </p:sp>
      <p:sp>
        <p:nvSpPr>
          <p:cNvPr id="54" name="Text 52"/>
          <p:cNvSpPr/>
          <p:nvPr/>
        </p:nvSpPr>
        <p:spPr>
          <a:xfrm>
            <a:off x="9070848" y="5888736"/>
            <a:ext cx="2423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C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106 persoane</a:t>
            </a:r>
            <a:endParaRPr lang="en-US" sz="1400" dirty="0"/>
          </a:p>
        </p:txBody>
      </p:sp>
      <p:sp>
        <p:nvSpPr>
          <p:cNvPr id="55" name="Text 53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Sănătatea vine la tine - </a:t>
            </a:r>
            <a:r>
              <a:rPr lang="en-US" sz="9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Raport</a:t>
            </a:r>
            <a:r>
              <a:rPr lang="en-US" sz="9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ediția 2026</a:t>
            </a:r>
            <a:endParaRPr lang="en-US" sz="900" dirty="0"/>
          </a:p>
        </p:txBody>
      </p:sp>
      <p:sp>
        <p:nvSpPr>
          <p:cNvPr id="56" name="Text 54"/>
          <p:cNvSpPr/>
          <p:nvPr/>
        </p:nvSpPr>
        <p:spPr>
          <a:xfrm>
            <a:off x="11274552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57200"/>
            <a:ext cx="111831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Am </a:t>
            </a:r>
            <a:r>
              <a:rPr lang="en-US" sz="2700" b="1" dirty="0" err="1">
                <a:latin typeface="Cambria" pitchFamily="34" charset="0"/>
                <a:ea typeface="Cambria" pitchFamily="34" charset="-122"/>
                <a:cs typeface="Cambria" pitchFamily="34" charset="-120"/>
              </a:rPr>
              <a:t>testat</a:t>
            </a:r>
            <a:r>
              <a:rPr lang="en-US" sz="270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 978 de persoane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02920" y="5989320"/>
            <a:ext cx="111831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bărbați 27% - 73% femei</a:t>
            </a:r>
            <a:endParaRPr lang="en-US" sz="1700" dirty="0"/>
          </a:p>
        </p:txBody>
      </p:sp>
      <p:sp>
        <p:nvSpPr>
          <p:cNvPr id="4" name="Text 2"/>
          <p:cNvSpPr/>
          <p:nvPr/>
        </p:nvSpPr>
        <p:spPr>
          <a:xfrm>
            <a:off x="945400" y="178308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SUB 30 DE ANI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4758225" y="1709928"/>
            <a:ext cx="133815" cy="320040"/>
          </a:xfrm>
          <a:prstGeom prst="rect">
            <a:avLst/>
          </a:prstGeom>
          <a:solidFill>
            <a:srgbClr val="2F9C6D"/>
          </a:solidFill>
          <a:ln/>
        </p:spPr>
      </p:sp>
      <p:sp>
        <p:nvSpPr>
          <p:cNvPr id="6" name="Text 4"/>
          <p:cNvSpPr/>
          <p:nvPr/>
        </p:nvSpPr>
        <p:spPr>
          <a:xfrm>
            <a:off x="4946904" y="169164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2F9C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3%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296912" y="1709928"/>
            <a:ext cx="223024" cy="320040"/>
          </a:xfrm>
          <a:prstGeom prst="rect">
            <a:avLst/>
          </a:prstGeom>
          <a:solidFill>
            <a:srgbClr val="CC3366"/>
          </a:solidFill>
          <a:ln/>
        </p:spPr>
      </p:sp>
      <p:sp>
        <p:nvSpPr>
          <p:cNvPr id="8" name="Text 6"/>
          <p:cNvSpPr/>
          <p:nvPr/>
        </p:nvSpPr>
        <p:spPr>
          <a:xfrm>
            <a:off x="6693408" y="169164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CC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5%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9400032" y="178308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SUB 30 DE ANI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945400" y="26517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30 – 49 ANI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3999942" y="2578608"/>
            <a:ext cx="892098" cy="320040"/>
          </a:xfrm>
          <a:prstGeom prst="rect">
            <a:avLst/>
          </a:prstGeom>
          <a:solidFill>
            <a:srgbClr val="2F9C6D"/>
          </a:solidFill>
          <a:ln/>
        </p:spPr>
      </p:sp>
      <p:sp>
        <p:nvSpPr>
          <p:cNvPr id="12" name="Text 10"/>
          <p:cNvSpPr/>
          <p:nvPr/>
        </p:nvSpPr>
        <p:spPr>
          <a:xfrm>
            <a:off x="4946904" y="256032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2F9C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20%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7296912" y="2578608"/>
            <a:ext cx="1025912" cy="320040"/>
          </a:xfrm>
          <a:prstGeom prst="rect">
            <a:avLst/>
          </a:prstGeom>
          <a:solidFill>
            <a:srgbClr val="CC3366"/>
          </a:solidFill>
          <a:ln/>
        </p:spPr>
      </p:sp>
      <p:sp>
        <p:nvSpPr>
          <p:cNvPr id="14" name="Text 12"/>
          <p:cNvSpPr/>
          <p:nvPr/>
        </p:nvSpPr>
        <p:spPr>
          <a:xfrm>
            <a:off x="6693408" y="256032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CC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23%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9400032" y="26517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30 – 49 ANI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945400" y="352044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50 – 65 ANI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3063240" y="3447288"/>
            <a:ext cx="1828800" cy="320040"/>
          </a:xfrm>
          <a:prstGeom prst="rect">
            <a:avLst/>
          </a:prstGeom>
          <a:solidFill>
            <a:srgbClr val="2F9C6D"/>
          </a:solidFill>
          <a:ln/>
        </p:spPr>
      </p:sp>
      <p:sp>
        <p:nvSpPr>
          <p:cNvPr id="18" name="Text 16"/>
          <p:cNvSpPr/>
          <p:nvPr/>
        </p:nvSpPr>
        <p:spPr>
          <a:xfrm>
            <a:off x="4946904" y="342900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2F9C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41%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7296912" y="3447288"/>
            <a:ext cx="1605776" cy="320040"/>
          </a:xfrm>
          <a:prstGeom prst="rect">
            <a:avLst/>
          </a:prstGeom>
          <a:solidFill>
            <a:srgbClr val="CC3366"/>
          </a:solidFill>
          <a:ln/>
        </p:spPr>
      </p:sp>
      <p:sp>
        <p:nvSpPr>
          <p:cNvPr id="20" name="Text 18"/>
          <p:cNvSpPr/>
          <p:nvPr/>
        </p:nvSpPr>
        <p:spPr>
          <a:xfrm>
            <a:off x="6693408" y="342900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CC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36%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9400032" y="352044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50 – 65 ANI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945400" y="438912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PESTE 65 ANI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3286264" y="4315968"/>
            <a:ext cx="1605776" cy="320040"/>
          </a:xfrm>
          <a:prstGeom prst="rect">
            <a:avLst/>
          </a:prstGeom>
          <a:solidFill>
            <a:srgbClr val="2F9C6D"/>
          </a:solidFill>
          <a:ln/>
        </p:spPr>
      </p:sp>
      <p:sp>
        <p:nvSpPr>
          <p:cNvPr id="24" name="Text 22"/>
          <p:cNvSpPr/>
          <p:nvPr/>
        </p:nvSpPr>
        <p:spPr>
          <a:xfrm>
            <a:off x="4946904" y="42976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2F9C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36%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7296912" y="4315968"/>
            <a:ext cx="1605776" cy="320040"/>
          </a:xfrm>
          <a:prstGeom prst="rect">
            <a:avLst/>
          </a:prstGeom>
          <a:solidFill>
            <a:srgbClr val="CC3366"/>
          </a:solidFill>
          <a:ln/>
        </p:spPr>
      </p:sp>
      <p:sp>
        <p:nvSpPr>
          <p:cNvPr id="26" name="Text 24"/>
          <p:cNvSpPr/>
          <p:nvPr/>
        </p:nvSpPr>
        <p:spPr>
          <a:xfrm>
            <a:off x="6693408" y="42976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b="1" dirty="0">
                <a:solidFill>
                  <a:srgbClr val="CC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36%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9400032" y="438912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PESTE 65 ANI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5541264" y="2148840"/>
            <a:ext cx="1097280" cy="1097280"/>
          </a:xfrm>
          <a:prstGeom prst="ellipse">
            <a:avLst/>
          </a:prstGeom>
          <a:solidFill>
            <a:srgbClr val="2F9C6D"/>
          </a:solidFill>
          <a:ln/>
        </p:spPr>
      </p:sp>
      <p:sp>
        <p:nvSpPr>
          <p:cNvPr id="29" name="Text 27"/>
          <p:cNvSpPr/>
          <p:nvPr/>
        </p:nvSpPr>
        <p:spPr>
          <a:xfrm>
            <a:off x="5541264" y="214884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12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♂</a:t>
            </a:r>
            <a:endParaRPr lang="en-US" sz="3120" dirty="0"/>
          </a:p>
        </p:txBody>
      </p:sp>
      <p:sp>
        <p:nvSpPr>
          <p:cNvPr id="30" name="Shape 28"/>
          <p:cNvSpPr/>
          <p:nvPr/>
        </p:nvSpPr>
        <p:spPr>
          <a:xfrm>
            <a:off x="5541264" y="3246120"/>
            <a:ext cx="1097280" cy="1097280"/>
          </a:xfrm>
          <a:prstGeom prst="ellipse">
            <a:avLst/>
          </a:prstGeom>
          <a:solidFill>
            <a:srgbClr val="CC3366"/>
          </a:solidFill>
          <a:ln/>
        </p:spPr>
      </p:sp>
      <p:sp>
        <p:nvSpPr>
          <p:cNvPr id="31" name="Text 29"/>
          <p:cNvSpPr/>
          <p:nvPr/>
        </p:nvSpPr>
        <p:spPr>
          <a:xfrm>
            <a:off x="5541264" y="3246120"/>
            <a:ext cx="1097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12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♀</a:t>
            </a:r>
            <a:endParaRPr lang="en-US" sz="3120" dirty="0"/>
          </a:p>
        </p:txBody>
      </p:sp>
      <p:sp>
        <p:nvSpPr>
          <p:cNvPr id="32" name="Text 30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Sănătatea vine la tine - Raport ediția 2026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11274552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65760"/>
            <a:ext cx="111831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Controale efectuate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2606040" cy="1965960"/>
          </a:xfrm>
          <a:prstGeom prst="roundRect">
            <a:avLst>
              <a:gd name="adj" fmla="val 4651"/>
            </a:avLst>
          </a:prstGeom>
          <a:solidFill>
            <a:srgbClr val="CC3366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554480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 / puls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40080" y="2148840"/>
            <a:ext cx="2331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Măsurare tensiune arterială</a:t>
            </a:r>
            <a:endParaRPr lang="en-US" sz="14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și puls la fața locului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310128" y="1371600"/>
            <a:ext cx="2606040" cy="1965960"/>
          </a:xfrm>
          <a:prstGeom prst="roundRect">
            <a:avLst>
              <a:gd name="adj" fmla="val 4651"/>
            </a:avLst>
          </a:prstGeom>
          <a:solidFill>
            <a:srgbClr val="1E2761"/>
          </a:solidFill>
          <a:ln/>
        </p:spPr>
      </p:sp>
      <p:sp>
        <p:nvSpPr>
          <p:cNvPr id="8" name="Text 6"/>
          <p:cNvSpPr/>
          <p:nvPr/>
        </p:nvSpPr>
        <p:spPr>
          <a:xfrm>
            <a:off x="3447288" y="1554480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Glicemie &amp; HbA1c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3447288" y="2148840"/>
            <a:ext cx="2331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Glicemie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instant </a:t>
            </a:r>
            <a:r>
              <a:rPr lang="en-US" sz="14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și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în </a:t>
            </a:r>
            <a:r>
              <a:rPr lang="en-US" sz="14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laborator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HbA1c în laborator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117336" y="1371600"/>
            <a:ext cx="2606040" cy="1965960"/>
          </a:xfrm>
          <a:prstGeom prst="roundRect">
            <a:avLst>
              <a:gd name="adj" fmla="val 4651"/>
            </a:avLst>
          </a:prstGeom>
          <a:solidFill>
            <a:srgbClr val="CC3366"/>
          </a:solidFill>
          <a:ln/>
        </p:spPr>
      </p:sp>
      <p:sp>
        <p:nvSpPr>
          <p:cNvPr id="11" name="Text 9"/>
          <p:cNvSpPr/>
          <p:nvPr/>
        </p:nvSpPr>
        <p:spPr>
          <a:xfrm>
            <a:off x="6254496" y="1554480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Profil lipidic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54496" y="2148840"/>
            <a:ext cx="2331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Colesterol total, HDL,</a:t>
            </a:r>
            <a:endParaRPr lang="en-US" sz="14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4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Trigliceride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lipide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8924544" y="1371600"/>
            <a:ext cx="2606040" cy="1965960"/>
          </a:xfrm>
          <a:prstGeom prst="roundRect">
            <a:avLst>
              <a:gd name="adj" fmla="val 4651"/>
            </a:avLst>
          </a:prstGeom>
          <a:solidFill>
            <a:srgbClr val="1E2761"/>
          </a:solidFill>
          <a:ln/>
        </p:spPr>
      </p:sp>
      <p:sp>
        <p:nvSpPr>
          <p:cNvPr id="14" name="Text 12"/>
          <p:cNvSpPr/>
          <p:nvPr/>
        </p:nvSpPr>
        <p:spPr>
          <a:xfrm>
            <a:off x="9061704" y="1554480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IMC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061704" y="2148840"/>
            <a:ext cx="2331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Indice de masă corporală</a:t>
            </a:r>
            <a:endParaRPr lang="en-US" sz="14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</a:t>
            </a:r>
            <a:r>
              <a:rPr lang="en-US" sz="14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raport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greutate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</a:t>
            </a:r>
            <a:r>
              <a:rPr lang="en-US" sz="14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înălțime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 </a:t>
            </a:r>
            <a:r>
              <a:rPr lang="en-US" sz="14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explicat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502920" y="3566160"/>
            <a:ext cx="2606040" cy="1965960"/>
          </a:xfrm>
          <a:prstGeom prst="roundRect">
            <a:avLst>
              <a:gd name="adj" fmla="val 4651"/>
            </a:avLst>
          </a:prstGeom>
          <a:solidFill>
            <a:srgbClr val="1E2761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3749040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EKG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40080" y="4343400"/>
            <a:ext cx="2331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Electrocardiogramă</a:t>
            </a:r>
            <a:endParaRPr lang="en-US" sz="14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 interpretare cardiologică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3310128" y="3566160"/>
            <a:ext cx="2606040" cy="1965960"/>
          </a:xfrm>
          <a:prstGeom prst="roundRect">
            <a:avLst>
              <a:gd name="adj" fmla="val 4651"/>
            </a:avLst>
          </a:prstGeom>
          <a:solidFill>
            <a:srgbClr val="CC3366"/>
          </a:solidFill>
          <a:ln/>
        </p:spPr>
      </p:sp>
      <p:sp>
        <p:nvSpPr>
          <p:cNvPr id="20" name="Text 18"/>
          <p:cNvSpPr/>
          <p:nvPr/>
        </p:nvSpPr>
        <p:spPr>
          <a:xfrm>
            <a:off x="3447288" y="3749040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Test Michigan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3447288" y="4343400"/>
            <a:ext cx="2331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Screening pentru neuropatie</a:t>
            </a:r>
            <a:endParaRPr lang="en-US" sz="14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diabetică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6117336" y="3566160"/>
            <a:ext cx="2606040" cy="1965960"/>
          </a:xfrm>
          <a:prstGeom prst="roundRect">
            <a:avLst>
              <a:gd name="adj" fmla="val 4651"/>
            </a:avLst>
          </a:prstGeom>
          <a:solidFill>
            <a:srgbClr val="1E2761"/>
          </a:solidFill>
          <a:ln/>
        </p:spPr>
      </p:sp>
      <p:sp>
        <p:nvSpPr>
          <p:cNvPr id="23" name="Text 21"/>
          <p:cNvSpPr/>
          <p:nvPr/>
        </p:nvSpPr>
        <p:spPr>
          <a:xfrm>
            <a:off x="6254496" y="3749040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Analize de sânge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6254496" y="4343400"/>
            <a:ext cx="2331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Hemoleucogramă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funcție </a:t>
            </a:r>
            <a:r>
              <a:rPr lang="en-US" sz="14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hepatică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4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renală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și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tiroidiană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PSA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8924544" y="3566160"/>
            <a:ext cx="2606040" cy="1965960"/>
          </a:xfrm>
          <a:prstGeom prst="roundRect">
            <a:avLst>
              <a:gd name="adj" fmla="val 4651"/>
            </a:avLst>
          </a:prstGeom>
          <a:solidFill>
            <a:srgbClr val="CC3366"/>
          </a:solidFill>
          <a:ln/>
        </p:spPr>
      </p:sp>
      <p:sp>
        <p:nvSpPr>
          <p:cNvPr id="26" name="Text 24"/>
          <p:cNvSpPr/>
          <p:nvPr/>
        </p:nvSpPr>
        <p:spPr>
          <a:xfrm>
            <a:off x="9061704" y="3749040"/>
            <a:ext cx="2331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Consult medical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9061704" y="4343400"/>
            <a:ext cx="2331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 medical cardiologic </a:t>
            </a:r>
            <a:r>
              <a:rPr lang="en-US" sz="14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și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diabet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cu recomandări individuale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Sănătatea vine la tine - </a:t>
            </a:r>
            <a:r>
              <a:rPr lang="en-US" sz="9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Raport</a:t>
            </a:r>
            <a:r>
              <a:rPr lang="en-US" sz="9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ediția 2026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11274552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65760"/>
            <a:ext cx="111831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Nu doar investigații, ci și informare și educație medicală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02920" y="146304"/>
            <a:ext cx="11183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CC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 MULT DECÂT SCREENING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539496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12700">
            <a:solidFill>
              <a:srgbClr val="E3E3E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1691640"/>
            <a:ext cx="594360" cy="594360"/>
          </a:xfrm>
          <a:prstGeom prst="ellipse">
            <a:avLst/>
          </a:prstGeom>
          <a:solidFill>
            <a:srgbClr val="2F9C6D"/>
          </a:solidFill>
          <a:ln/>
        </p:spPr>
      </p:sp>
      <p:sp>
        <p:nvSpPr>
          <p:cNvPr id="6" name="Text 4"/>
          <p:cNvSpPr/>
          <p:nvPr/>
        </p:nvSpPr>
        <p:spPr>
          <a:xfrm>
            <a:off x="685800" y="169164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9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</a:t>
            </a:r>
            <a:endParaRPr lang="en-US" sz="1690" dirty="0"/>
          </a:p>
        </p:txBody>
      </p:sp>
      <p:sp>
        <p:nvSpPr>
          <p:cNvPr id="7" name="Text 5"/>
          <p:cNvSpPr/>
          <p:nvPr/>
        </p:nvSpPr>
        <p:spPr>
          <a:xfrm>
            <a:off x="1463040" y="1499616"/>
            <a:ext cx="4297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Prevenție BCV și diabet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445788" y="1820174"/>
            <a:ext cx="4389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Educație despre prevenția bolilor cardiovasculare și controlul diabetului, adaptată nivelului de înțelegere al fiecărui participant.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217920" y="1371600"/>
            <a:ext cx="539496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12700">
            <a:solidFill>
              <a:srgbClr val="E3E3E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400800" y="1691640"/>
            <a:ext cx="594360" cy="594360"/>
          </a:xfrm>
          <a:prstGeom prst="ellipse">
            <a:avLst/>
          </a:prstGeom>
          <a:solidFill>
            <a:srgbClr val="2F9C6D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0" y="169164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9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</a:t>
            </a:r>
            <a:endParaRPr lang="en-US" sz="1690" dirty="0"/>
          </a:p>
        </p:txBody>
      </p:sp>
      <p:sp>
        <p:nvSpPr>
          <p:cNvPr id="12" name="Text 10"/>
          <p:cNvSpPr/>
          <p:nvPr/>
        </p:nvSpPr>
        <p:spPr>
          <a:xfrm>
            <a:off x="7178040" y="1482364"/>
            <a:ext cx="4297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Materiale educative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7178040" y="1794296"/>
            <a:ext cx="4434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Materiale</a:t>
            </a: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informative despre diabet, complicațiile sale, bolile cardiovasculare, măsurarea tensiunii și dislipidemie, distribuite la fața locului.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02920" y="2880360"/>
            <a:ext cx="539496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12700">
            <a:solidFill>
              <a:srgbClr val="E3E3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85800" y="3200400"/>
            <a:ext cx="594360" cy="594360"/>
          </a:xfrm>
          <a:prstGeom prst="ellipse">
            <a:avLst/>
          </a:prstGeom>
          <a:solidFill>
            <a:srgbClr val="2F9C6D"/>
          </a:solidFill>
          <a:ln/>
        </p:spPr>
      </p:sp>
      <p:sp>
        <p:nvSpPr>
          <p:cNvPr id="16" name="Text 14"/>
          <p:cNvSpPr/>
          <p:nvPr/>
        </p:nvSpPr>
        <p:spPr>
          <a:xfrm>
            <a:off x="685800" y="320040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9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</a:t>
            </a:r>
            <a:endParaRPr lang="en-US" sz="1690" dirty="0"/>
          </a:p>
        </p:txBody>
      </p:sp>
      <p:sp>
        <p:nvSpPr>
          <p:cNvPr id="17" name="Text 15"/>
          <p:cNvSpPr/>
          <p:nvPr/>
        </p:nvSpPr>
        <p:spPr>
          <a:xfrm>
            <a:off x="1463040" y="2973872"/>
            <a:ext cx="4297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Discuție despre greutate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463040" y="3291610"/>
            <a:ext cx="4434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Încurajarea persoanelor cu exces ponderal sau obezitate să discute cu medicul de familie despre greutatea lor. În 2 </a:t>
            </a:r>
            <a:r>
              <a:rPr lang="en-US" sz="14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dintre</a:t>
            </a: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localități</a:t>
            </a: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am </a:t>
            </a:r>
            <a:r>
              <a:rPr lang="en-US" sz="14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avut</a:t>
            </a: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în </a:t>
            </a:r>
            <a:r>
              <a:rPr lang="en-US" sz="14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echipă</a:t>
            </a: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nutriționiști</a:t>
            </a: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dieteticieni</a:t>
            </a: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6217920" y="2880360"/>
            <a:ext cx="539496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12700">
            <a:solidFill>
              <a:srgbClr val="E3E3E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400800" y="3200400"/>
            <a:ext cx="594360" cy="594360"/>
          </a:xfrm>
          <a:prstGeom prst="ellipse">
            <a:avLst/>
          </a:prstGeom>
          <a:solidFill>
            <a:srgbClr val="2F9C6D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0" y="320040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9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</a:t>
            </a:r>
            <a:endParaRPr lang="en-US" sz="1690" dirty="0"/>
          </a:p>
        </p:txBody>
      </p:sp>
      <p:sp>
        <p:nvSpPr>
          <p:cNvPr id="22" name="Text 20"/>
          <p:cNvSpPr/>
          <p:nvPr/>
        </p:nvSpPr>
        <p:spPr>
          <a:xfrm>
            <a:off x="7178040" y="3008376"/>
            <a:ext cx="4297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Recomandări individuale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7178040" y="3294430"/>
            <a:ext cx="42976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Recomandări</a:t>
            </a: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despre</a:t>
            </a: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prevenție</a:t>
            </a: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și</a:t>
            </a: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investigații suplimentare din partea </a:t>
            </a:r>
            <a:r>
              <a:rPr lang="en-US" sz="14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medicilor</a:t>
            </a: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prezenți</a:t>
            </a: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în caravană.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Sănătatea vine la tine - Raport ediția 2026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1274552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1CB9131C-AC11-FE68-DDB3-A8DAEE6B41C0}"/>
              </a:ext>
            </a:extLst>
          </p:cNvPr>
          <p:cNvSpPr/>
          <p:nvPr/>
        </p:nvSpPr>
        <p:spPr>
          <a:xfrm>
            <a:off x="457200" y="4549140"/>
            <a:ext cx="539496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12700">
            <a:solidFill>
              <a:srgbClr val="E3E3EC"/>
            </a:solidFill>
            <a:prstDash val="solid"/>
          </a:ln>
        </p:spPr>
      </p:sp>
      <p:sp>
        <p:nvSpPr>
          <p:cNvPr id="29" name="Shape 18">
            <a:extLst>
              <a:ext uri="{FF2B5EF4-FFF2-40B4-BE49-F238E27FC236}">
                <a16:creationId xmlns:a16="http://schemas.microsoft.com/office/drawing/2014/main" id="{53649C36-1A5D-6C65-8FEC-851B3867167B}"/>
              </a:ext>
            </a:extLst>
          </p:cNvPr>
          <p:cNvSpPr/>
          <p:nvPr/>
        </p:nvSpPr>
        <p:spPr>
          <a:xfrm>
            <a:off x="685800" y="4910328"/>
            <a:ext cx="594360" cy="594360"/>
          </a:xfrm>
          <a:prstGeom prst="ellipse">
            <a:avLst/>
          </a:prstGeom>
          <a:solidFill>
            <a:srgbClr val="2F9C6D"/>
          </a:solidFill>
          <a:ln/>
        </p:spPr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58EE1AF-E641-0EBE-BA1E-B5AF4BCDCE8A}"/>
              </a:ext>
            </a:extLst>
          </p:cNvPr>
          <p:cNvSpPr txBox="1"/>
          <p:nvPr/>
        </p:nvSpPr>
        <p:spPr>
          <a:xfrm>
            <a:off x="832939" y="502284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32" name="Text 5">
            <a:extLst>
              <a:ext uri="{FF2B5EF4-FFF2-40B4-BE49-F238E27FC236}">
                <a16:creationId xmlns:a16="http://schemas.microsoft.com/office/drawing/2014/main" id="{2422D96D-A62B-F87A-A35F-07DF0F0F7DD2}"/>
              </a:ext>
            </a:extLst>
          </p:cNvPr>
          <p:cNvSpPr/>
          <p:nvPr/>
        </p:nvSpPr>
        <p:spPr>
          <a:xfrm>
            <a:off x="1463040" y="4626864"/>
            <a:ext cx="4297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 err="1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Glucometre</a:t>
            </a:r>
            <a:r>
              <a:rPr lang="en-US" sz="1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1400" b="1" dirty="0" err="1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pentru</a:t>
            </a:r>
            <a:r>
              <a:rPr lang="en-US" sz="1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1400" b="1" dirty="0" err="1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beneficiari</a:t>
            </a:r>
            <a:endParaRPr lang="en-US" sz="1400" dirty="0"/>
          </a:p>
        </p:txBody>
      </p:sp>
      <p:sp>
        <p:nvSpPr>
          <p:cNvPr id="34" name="Text 6">
            <a:extLst>
              <a:ext uri="{FF2B5EF4-FFF2-40B4-BE49-F238E27FC236}">
                <a16:creationId xmlns:a16="http://schemas.microsoft.com/office/drawing/2014/main" id="{FB7B94A7-BC99-1617-7FE9-B289EA7CE2C5}"/>
              </a:ext>
            </a:extLst>
          </p:cNvPr>
          <p:cNvSpPr/>
          <p:nvPr/>
        </p:nvSpPr>
        <p:spPr>
          <a:xfrm>
            <a:off x="1463040" y="4956048"/>
            <a:ext cx="4389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Pacienții cu </a:t>
            </a:r>
            <a:r>
              <a:rPr lang="en-US" sz="14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suspiciune</a:t>
            </a: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 </a:t>
            </a:r>
            <a:r>
              <a:rPr lang="en-US" sz="14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diabet</a:t>
            </a: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nediagnosticat</a:t>
            </a: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sau</a:t>
            </a: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cu </a:t>
            </a:r>
            <a:r>
              <a:rPr lang="en-US" sz="14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prediabet</a:t>
            </a: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avansat</a:t>
            </a: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au </a:t>
            </a:r>
            <a:r>
              <a:rPr lang="en-US" sz="14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primit</a:t>
            </a: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un </a:t>
            </a:r>
            <a:r>
              <a:rPr lang="en-US" sz="14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glucometru</a:t>
            </a: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și</a:t>
            </a: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teste de </a:t>
            </a:r>
            <a:r>
              <a:rPr lang="en-US" sz="14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glicemie</a:t>
            </a: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VivaCheck</a:t>
            </a: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Eco 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65760"/>
            <a:ext cx="111831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 </a:t>
            </a:r>
            <a:r>
              <a:rPr lang="en-US" sz="2700" b="1" dirty="0" err="1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boli</a:t>
            </a:r>
            <a:r>
              <a:rPr lang="en-US" sz="27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au </a:t>
            </a:r>
            <a:r>
              <a:rPr lang="en-US" sz="2700" b="1" dirty="0" err="1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declarat</a:t>
            </a:r>
            <a:r>
              <a:rPr lang="en-US" sz="27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2700" b="1" dirty="0" err="1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beneficiarii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02920" y="146304"/>
            <a:ext cx="11183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CC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ISTORIC MEDICAL DECLARAT LA INTRARE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02920" y="1280160"/>
            <a:ext cx="3200400" cy="397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Hipertensiune arterială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794760" y="1353312"/>
            <a:ext cx="5852160" cy="224028"/>
          </a:xfrm>
          <a:prstGeom prst="roundRect">
            <a:avLst>
              <a:gd name="adj" fmla="val 16327"/>
            </a:avLst>
          </a:prstGeom>
          <a:solidFill>
            <a:srgbClr val="CC3366"/>
          </a:solidFill>
          <a:ln/>
        </p:spPr>
      </p:sp>
      <p:sp>
        <p:nvSpPr>
          <p:cNvPr id="6" name="Text 4"/>
          <p:cNvSpPr/>
          <p:nvPr/>
        </p:nvSpPr>
        <p:spPr>
          <a:xfrm>
            <a:off x="9692640" y="1280160"/>
            <a:ext cx="1463040" cy="397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51.1%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02920" y="1723644"/>
            <a:ext cx="3200400" cy="397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Hipercolesterolemie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794760" y="1796796"/>
            <a:ext cx="3206496" cy="224028"/>
          </a:xfrm>
          <a:prstGeom prst="roundRect">
            <a:avLst>
              <a:gd name="adj" fmla="val 16327"/>
            </a:avLst>
          </a:prstGeom>
          <a:solidFill>
            <a:srgbClr val="CC3366"/>
          </a:solidFill>
          <a:ln/>
        </p:spPr>
      </p:sp>
      <p:sp>
        <p:nvSpPr>
          <p:cNvPr id="9" name="Text 7"/>
          <p:cNvSpPr/>
          <p:nvPr/>
        </p:nvSpPr>
        <p:spPr>
          <a:xfrm>
            <a:off x="7046976" y="1723644"/>
            <a:ext cx="1463040" cy="397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28%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02920" y="2167128"/>
            <a:ext cx="3200400" cy="397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Diabet zaharat tip 2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3794760" y="2240280"/>
            <a:ext cx="1463040" cy="224028"/>
          </a:xfrm>
          <a:prstGeom prst="roundRect">
            <a:avLst>
              <a:gd name="adj" fmla="val 16327"/>
            </a:avLst>
          </a:prstGeom>
          <a:solidFill>
            <a:srgbClr val="CC3366"/>
          </a:solidFill>
          <a:ln/>
        </p:spPr>
      </p:sp>
      <p:sp>
        <p:nvSpPr>
          <p:cNvPr id="12" name="Text 10"/>
          <p:cNvSpPr/>
          <p:nvPr/>
        </p:nvSpPr>
        <p:spPr>
          <a:xfrm>
            <a:off x="5257800" y="2167128"/>
            <a:ext cx="1463040" cy="397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11.7%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02920" y="2610612"/>
            <a:ext cx="3200400" cy="397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Dislipidemie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3794760" y="2683764"/>
            <a:ext cx="1133856" cy="224028"/>
          </a:xfrm>
          <a:prstGeom prst="roundRect">
            <a:avLst>
              <a:gd name="adj" fmla="val 16327"/>
            </a:avLst>
          </a:prstGeom>
          <a:solidFill>
            <a:srgbClr val="CC3366"/>
          </a:solidFill>
          <a:ln/>
        </p:spPr>
      </p:sp>
      <p:sp>
        <p:nvSpPr>
          <p:cNvPr id="15" name="Text 13"/>
          <p:cNvSpPr/>
          <p:nvPr/>
        </p:nvSpPr>
        <p:spPr>
          <a:xfrm>
            <a:off x="4974336" y="2610612"/>
            <a:ext cx="1463040" cy="397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9.9%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02920" y="3054096"/>
            <a:ext cx="3200400" cy="397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Boli tiroidiene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3794760" y="3127248"/>
            <a:ext cx="963168" cy="224028"/>
          </a:xfrm>
          <a:prstGeom prst="roundRect">
            <a:avLst>
              <a:gd name="adj" fmla="val 16327"/>
            </a:avLst>
          </a:prstGeom>
          <a:solidFill>
            <a:srgbClr val="CC3366"/>
          </a:solidFill>
          <a:ln/>
        </p:spPr>
      </p:sp>
      <p:sp>
        <p:nvSpPr>
          <p:cNvPr id="18" name="Text 16"/>
          <p:cNvSpPr/>
          <p:nvPr/>
        </p:nvSpPr>
        <p:spPr>
          <a:xfrm>
            <a:off x="4803648" y="3054096"/>
            <a:ext cx="1463040" cy="397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8.4%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502920" y="3497580"/>
            <a:ext cx="3200400" cy="397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Obezitate (autodeclarată)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3794760" y="3570732"/>
            <a:ext cx="353568" cy="224028"/>
          </a:xfrm>
          <a:prstGeom prst="roundRect">
            <a:avLst>
              <a:gd name="adj" fmla="val 16327"/>
            </a:avLst>
          </a:prstGeom>
          <a:solidFill>
            <a:srgbClr val="CC3366"/>
          </a:solidFill>
          <a:ln/>
        </p:spPr>
      </p:sp>
      <p:sp>
        <p:nvSpPr>
          <p:cNvPr id="21" name="Text 19"/>
          <p:cNvSpPr/>
          <p:nvPr/>
        </p:nvSpPr>
        <p:spPr>
          <a:xfrm>
            <a:off x="4194048" y="3497580"/>
            <a:ext cx="1463040" cy="397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3.1%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502920" y="3941064"/>
            <a:ext cx="3200400" cy="397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Fibrilație atrială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3794760" y="4014216"/>
            <a:ext cx="316992" cy="224028"/>
          </a:xfrm>
          <a:prstGeom prst="roundRect">
            <a:avLst>
              <a:gd name="adj" fmla="val 16327"/>
            </a:avLst>
          </a:prstGeom>
          <a:solidFill>
            <a:srgbClr val="CC3366"/>
          </a:solidFill>
          <a:ln/>
        </p:spPr>
      </p:sp>
      <p:sp>
        <p:nvSpPr>
          <p:cNvPr id="24" name="Text 22"/>
          <p:cNvSpPr/>
          <p:nvPr/>
        </p:nvSpPr>
        <p:spPr>
          <a:xfrm>
            <a:off x="4157472" y="3941064"/>
            <a:ext cx="1463040" cy="397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2.8%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502920" y="4384548"/>
            <a:ext cx="3200400" cy="397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AVC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3794760" y="4457700"/>
            <a:ext cx="243840" cy="224028"/>
          </a:xfrm>
          <a:prstGeom prst="roundRect">
            <a:avLst>
              <a:gd name="adj" fmla="val 16327"/>
            </a:avLst>
          </a:prstGeom>
          <a:solidFill>
            <a:srgbClr val="CC3366"/>
          </a:solidFill>
          <a:ln/>
        </p:spPr>
      </p:sp>
      <p:sp>
        <p:nvSpPr>
          <p:cNvPr id="27" name="Text 25"/>
          <p:cNvSpPr/>
          <p:nvPr/>
        </p:nvSpPr>
        <p:spPr>
          <a:xfrm>
            <a:off x="4084320" y="4384548"/>
            <a:ext cx="1463040" cy="397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2.1%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502920" y="4828032"/>
            <a:ext cx="3200400" cy="397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Insuficiență cardiacă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3794760" y="4901184"/>
            <a:ext cx="195072" cy="224028"/>
          </a:xfrm>
          <a:prstGeom prst="roundRect">
            <a:avLst>
              <a:gd name="adj" fmla="val 18750"/>
            </a:avLst>
          </a:prstGeom>
          <a:solidFill>
            <a:srgbClr val="CC3366"/>
          </a:solidFill>
          <a:ln/>
        </p:spPr>
      </p:sp>
      <p:sp>
        <p:nvSpPr>
          <p:cNvPr id="30" name="Text 28"/>
          <p:cNvSpPr/>
          <p:nvPr/>
        </p:nvSpPr>
        <p:spPr>
          <a:xfrm>
            <a:off x="4035552" y="4828032"/>
            <a:ext cx="1463040" cy="397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1.7%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502920" y="5271516"/>
            <a:ext cx="3200400" cy="397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Infarct miocardic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3794760" y="5344668"/>
            <a:ext cx="134112" cy="224028"/>
          </a:xfrm>
          <a:prstGeom prst="roundRect">
            <a:avLst>
              <a:gd name="adj" fmla="val 27273"/>
            </a:avLst>
          </a:prstGeom>
          <a:solidFill>
            <a:srgbClr val="CC3366"/>
          </a:solidFill>
          <a:ln/>
        </p:spPr>
      </p:sp>
      <p:sp>
        <p:nvSpPr>
          <p:cNvPr id="33" name="Text 31"/>
          <p:cNvSpPr/>
          <p:nvPr/>
        </p:nvSpPr>
        <p:spPr>
          <a:xfrm>
            <a:off x="3974592" y="5271516"/>
            <a:ext cx="1463040" cy="397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1.2%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502920" y="5715000"/>
            <a:ext cx="3200400" cy="397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B2B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Boală cronică de rinichi</a:t>
            </a:r>
            <a:endParaRPr lang="en-US" sz="1400" dirty="0"/>
          </a:p>
        </p:txBody>
      </p:sp>
      <p:sp>
        <p:nvSpPr>
          <p:cNvPr id="35" name="Shape 33"/>
          <p:cNvSpPr/>
          <p:nvPr/>
        </p:nvSpPr>
        <p:spPr>
          <a:xfrm>
            <a:off x="3794760" y="5788152"/>
            <a:ext cx="73152" cy="224028"/>
          </a:xfrm>
          <a:prstGeom prst="roundRect">
            <a:avLst>
              <a:gd name="adj" fmla="val 50000"/>
            </a:avLst>
          </a:prstGeom>
          <a:solidFill>
            <a:srgbClr val="CC3366"/>
          </a:solidFill>
          <a:ln/>
        </p:spPr>
      </p:sp>
      <p:sp>
        <p:nvSpPr>
          <p:cNvPr id="36" name="Text 34"/>
          <p:cNvSpPr/>
          <p:nvPr/>
        </p:nvSpPr>
        <p:spPr>
          <a:xfrm>
            <a:off x="3913632" y="5715000"/>
            <a:ext cx="1463040" cy="397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0.6%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5705856" y="6055614"/>
            <a:ext cx="6653660" cy="2240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Sursă: fișele de consult SVT 2026; fiecare persoană poate avea mai multe afecțiuni declarate.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Sănătatea vine la tine - </a:t>
            </a:r>
            <a:r>
              <a:rPr lang="en-US" sz="900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Raport</a:t>
            </a:r>
            <a:r>
              <a:rPr lang="en-US" sz="9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ediția 2026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11274552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65760"/>
            <a:ext cx="111831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Profil glicemic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5394960" cy="1920240"/>
          </a:xfrm>
          <a:prstGeom prst="roundRect">
            <a:avLst>
              <a:gd name="adj" fmla="val 5714"/>
            </a:avLst>
          </a:prstGeom>
          <a:solidFill>
            <a:srgbClr val="CC3366"/>
          </a:solidFill>
          <a:ln/>
        </p:spPr>
      </p:sp>
      <p:sp>
        <p:nvSpPr>
          <p:cNvPr id="5" name="Text 3"/>
          <p:cNvSpPr/>
          <p:nvPr/>
        </p:nvSpPr>
        <p:spPr>
          <a:xfrm>
            <a:off x="502920" y="1508760"/>
            <a:ext cx="5394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29.6%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868680" y="2331720"/>
            <a:ext cx="46634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 valori crescute ale </a:t>
            </a:r>
            <a:r>
              <a:rPr lang="en-US" sz="14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glicemiei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- </a:t>
            </a:r>
            <a:r>
              <a:rPr lang="en-US" sz="14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diabet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zaharat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4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prediabet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sau control glicemic inadecvat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217920" y="1371600"/>
            <a:ext cx="5394960" cy="1920240"/>
          </a:xfrm>
          <a:prstGeom prst="roundRect">
            <a:avLst>
              <a:gd name="adj" fmla="val 5714"/>
            </a:avLst>
          </a:prstGeom>
          <a:solidFill>
            <a:srgbClr val="1E2761"/>
          </a:solidFill>
          <a:ln/>
        </p:spPr>
      </p:sp>
      <p:sp>
        <p:nvSpPr>
          <p:cNvPr id="8" name="Text 6"/>
          <p:cNvSpPr/>
          <p:nvPr/>
        </p:nvSpPr>
        <p:spPr>
          <a:xfrm>
            <a:off x="6217920" y="1508760"/>
            <a:ext cx="5394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10.9%</a:t>
            </a:r>
            <a:endParaRPr lang="en-US" sz="4600" dirty="0"/>
          </a:p>
        </p:txBody>
      </p:sp>
      <p:sp>
        <p:nvSpPr>
          <p:cNvPr id="9" name="Text 7"/>
          <p:cNvSpPr/>
          <p:nvPr/>
        </p:nvSpPr>
        <p:spPr>
          <a:xfrm>
            <a:off x="6583680" y="2331720"/>
            <a:ext cx="46634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 valori crescute ale hemoglobinei glicate (HbA1c) - control glicemic inadecvat în ultimele 3 luni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02919" y="3611880"/>
            <a:ext cx="8809031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 err="1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Evaluare</a:t>
            </a:r>
            <a:r>
              <a:rPr lang="en-US" sz="1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medic </a:t>
            </a:r>
            <a:r>
              <a:rPr lang="en-US" sz="1400" b="1" dirty="0" err="1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diabetolog</a:t>
            </a:r>
            <a:r>
              <a:rPr lang="en-US" sz="1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pe teren (persoane cu </a:t>
            </a:r>
            <a:r>
              <a:rPr lang="en-US" sz="1400" b="1" dirty="0" err="1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recomandare</a:t>
            </a:r>
            <a:r>
              <a:rPr lang="en-US" sz="1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de consult la </a:t>
            </a:r>
            <a:r>
              <a:rPr lang="en-US" sz="1400" b="1" dirty="0" err="1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specializarea</a:t>
            </a:r>
            <a:r>
              <a:rPr lang="en-US" sz="1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1400" b="1" dirty="0" err="1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diabet</a:t>
            </a:r>
            <a:r>
              <a:rPr lang="en-US" sz="1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)</a:t>
            </a:r>
            <a:endParaRPr lang="en-US" sz="1400" b="1" dirty="0"/>
          </a:p>
        </p:txBody>
      </p:sp>
      <p:sp>
        <p:nvSpPr>
          <p:cNvPr id="11" name="Shape 9"/>
          <p:cNvSpPr/>
          <p:nvPr/>
        </p:nvSpPr>
        <p:spPr>
          <a:xfrm>
            <a:off x="502920" y="4023360"/>
            <a:ext cx="2697480" cy="1417320"/>
          </a:xfrm>
          <a:prstGeom prst="roundRect">
            <a:avLst>
              <a:gd name="adj" fmla="val 6452"/>
            </a:avLst>
          </a:prstGeom>
          <a:solidFill>
            <a:srgbClr val="E0A93A"/>
          </a:solidFill>
          <a:ln/>
        </p:spPr>
        <p:txBody>
          <a:bodyPr/>
          <a:lstStyle/>
          <a:p>
            <a:endParaRPr lang="en-GB" dirty="0"/>
          </a:p>
        </p:txBody>
      </p:sp>
      <p:sp>
        <p:nvSpPr>
          <p:cNvPr id="12" name="Text 10"/>
          <p:cNvSpPr/>
          <p:nvPr/>
        </p:nvSpPr>
        <p:spPr>
          <a:xfrm>
            <a:off x="502920" y="4114800"/>
            <a:ext cx="2697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47%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594360" y="4846320"/>
            <a:ext cx="2514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Prediabet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337560" y="4023360"/>
            <a:ext cx="2697480" cy="1417320"/>
          </a:xfrm>
          <a:prstGeom prst="roundRect">
            <a:avLst>
              <a:gd name="adj" fmla="val 6452"/>
            </a:avLst>
          </a:prstGeom>
          <a:solidFill>
            <a:srgbClr val="CC3366"/>
          </a:solidFill>
          <a:ln/>
        </p:spPr>
      </p:sp>
      <p:sp>
        <p:nvSpPr>
          <p:cNvPr id="15" name="Text 13"/>
          <p:cNvSpPr/>
          <p:nvPr/>
        </p:nvSpPr>
        <p:spPr>
          <a:xfrm>
            <a:off x="3337560" y="4114800"/>
            <a:ext cx="2697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20.1%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3429000" y="4846320"/>
            <a:ext cx="2514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Diabet cunoscut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172200" y="4023360"/>
            <a:ext cx="2697480" cy="1417320"/>
          </a:xfrm>
          <a:prstGeom prst="roundRect">
            <a:avLst>
              <a:gd name="adj" fmla="val 6452"/>
            </a:avLst>
          </a:prstGeom>
          <a:solidFill>
            <a:srgbClr val="1E2761"/>
          </a:solidFill>
          <a:ln/>
        </p:spPr>
      </p:sp>
      <p:sp>
        <p:nvSpPr>
          <p:cNvPr id="18" name="Text 16"/>
          <p:cNvSpPr/>
          <p:nvPr/>
        </p:nvSpPr>
        <p:spPr>
          <a:xfrm>
            <a:off x="6172200" y="4114800"/>
            <a:ext cx="2697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7.9%</a:t>
            </a:r>
            <a:endParaRPr lang="en-US" sz="3000" dirty="0"/>
          </a:p>
        </p:txBody>
      </p:sp>
      <p:sp>
        <p:nvSpPr>
          <p:cNvPr id="19" name="Text 17"/>
          <p:cNvSpPr/>
          <p:nvPr/>
        </p:nvSpPr>
        <p:spPr>
          <a:xfrm>
            <a:off x="6263640" y="4846320"/>
            <a:ext cx="2514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Suspiciune de diabet nou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9006840" y="4023360"/>
            <a:ext cx="2697480" cy="1417320"/>
          </a:xfrm>
          <a:prstGeom prst="roundRect">
            <a:avLst>
              <a:gd name="adj" fmla="val 6452"/>
            </a:avLst>
          </a:prstGeom>
          <a:solidFill>
            <a:srgbClr val="2F9C6D"/>
          </a:solidFill>
          <a:ln/>
        </p:spPr>
      </p:sp>
      <p:sp>
        <p:nvSpPr>
          <p:cNvPr id="21" name="Text 19"/>
          <p:cNvSpPr/>
          <p:nvPr/>
        </p:nvSpPr>
        <p:spPr>
          <a:xfrm>
            <a:off x="9006840" y="4114800"/>
            <a:ext cx="2697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25.1%</a:t>
            </a:r>
            <a:endParaRPr lang="en-US" sz="3000" dirty="0"/>
          </a:p>
        </p:txBody>
      </p:sp>
      <p:sp>
        <p:nvSpPr>
          <p:cNvPr id="22" name="Text 20"/>
          <p:cNvSpPr/>
          <p:nvPr/>
        </p:nvSpPr>
        <p:spPr>
          <a:xfrm>
            <a:off x="9098280" y="4846320"/>
            <a:ext cx="2514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Valori normale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Sănătatea vine la tine - Raport ediția 2026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1274552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18311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0206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Profil lipidic și risc cardiovascular</a:t>
            </a:r>
            <a:endParaRPr lang="en-US" sz="2500" dirty="0">
              <a:solidFill>
                <a:srgbClr val="00206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502920" y="1828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CC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SYNEVO · ANALIZE DE LABORATOR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2651760" cy="3840480"/>
          </a:xfrm>
          <a:prstGeom prst="roundRect">
            <a:avLst>
              <a:gd name="adj" fmla="val 4138"/>
            </a:avLst>
          </a:prstGeom>
          <a:solidFill>
            <a:srgbClr val="141A42"/>
          </a:solidFill>
          <a:ln/>
        </p:spPr>
      </p:sp>
      <p:sp>
        <p:nvSpPr>
          <p:cNvPr id="5" name="Text 3"/>
          <p:cNvSpPr/>
          <p:nvPr/>
        </p:nvSpPr>
        <p:spPr>
          <a:xfrm>
            <a:off x="502920" y="1783080"/>
            <a:ext cx="26517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CC33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93.6%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731520" y="2971800"/>
            <a:ext cx="219456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nivel crescut de non-HDL </a:t>
            </a:r>
            <a:r>
              <a:rPr lang="en-US" sz="14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colesterol</a:t>
            </a: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- reflectă toate particulele aterogene din sânge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383280" y="1371600"/>
            <a:ext cx="2651760" cy="3840480"/>
          </a:xfrm>
          <a:prstGeom prst="roundRect">
            <a:avLst>
              <a:gd name="adj" fmla="val 4138"/>
            </a:avLst>
          </a:prstGeom>
          <a:solidFill>
            <a:srgbClr val="141A42"/>
          </a:solidFill>
          <a:ln/>
        </p:spPr>
      </p:sp>
      <p:sp>
        <p:nvSpPr>
          <p:cNvPr id="8" name="Text 6"/>
          <p:cNvSpPr/>
          <p:nvPr/>
        </p:nvSpPr>
        <p:spPr>
          <a:xfrm>
            <a:off x="3383280" y="1783080"/>
            <a:ext cx="26517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CC33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73.8%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3611880" y="2971800"/>
            <a:ext cx="219456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nivel crescut de LDL-colesterol, cu risc crescut de boli cardiovasculare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263640" y="1371600"/>
            <a:ext cx="2651760" cy="3840480"/>
          </a:xfrm>
          <a:prstGeom prst="roundRect">
            <a:avLst>
              <a:gd name="adj" fmla="val 4138"/>
            </a:avLst>
          </a:prstGeom>
          <a:solidFill>
            <a:srgbClr val="141A42"/>
          </a:solidFill>
          <a:ln/>
        </p:spPr>
      </p:sp>
      <p:sp>
        <p:nvSpPr>
          <p:cNvPr id="11" name="Text 9"/>
          <p:cNvSpPr/>
          <p:nvPr/>
        </p:nvSpPr>
        <p:spPr>
          <a:xfrm>
            <a:off x="6263640" y="1783080"/>
            <a:ext cx="26517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CC33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52.3%</a:t>
            </a:r>
            <a:endParaRPr lang="en-US" sz="4000" dirty="0"/>
          </a:p>
        </p:txBody>
      </p:sp>
      <p:sp>
        <p:nvSpPr>
          <p:cNvPr id="12" name="Text 10"/>
          <p:cNvSpPr/>
          <p:nvPr/>
        </p:nvSpPr>
        <p:spPr>
          <a:xfrm>
            <a:off x="6492240" y="2971800"/>
            <a:ext cx="219456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nivel crescut de colesterol total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9144000" y="1371600"/>
            <a:ext cx="2651760" cy="3840480"/>
          </a:xfrm>
          <a:prstGeom prst="roundRect">
            <a:avLst>
              <a:gd name="adj" fmla="val 4138"/>
            </a:avLst>
          </a:prstGeom>
          <a:solidFill>
            <a:srgbClr val="141A42"/>
          </a:solidFill>
          <a:ln/>
        </p:spPr>
      </p:sp>
      <p:sp>
        <p:nvSpPr>
          <p:cNvPr id="14" name="Text 12"/>
          <p:cNvSpPr/>
          <p:nvPr/>
        </p:nvSpPr>
        <p:spPr>
          <a:xfrm>
            <a:off x="9144000" y="1783080"/>
            <a:ext cx="26517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CC33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28.4%</a:t>
            </a:r>
            <a:endParaRPr lang="en-US" sz="4000" dirty="0"/>
          </a:p>
        </p:txBody>
      </p:sp>
      <p:sp>
        <p:nvSpPr>
          <p:cNvPr id="15" name="Text 13"/>
          <p:cNvSpPr/>
          <p:nvPr/>
        </p:nvSpPr>
        <p:spPr>
          <a:xfrm>
            <a:off x="9372600" y="2971800"/>
            <a:ext cx="219456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valori crescute ale trigliceridelor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02920" y="6199632"/>
            <a:ext cx="103601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Sursă: </a:t>
            </a:r>
            <a:r>
              <a:rPr lang="en-US" sz="1200" i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Synevo</a:t>
            </a:r>
            <a:r>
              <a:rPr lang="en-US" sz="12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România, din </a:t>
            </a:r>
            <a:r>
              <a:rPr lang="en-US" sz="1200" i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centralizarea</a:t>
            </a:r>
            <a:r>
              <a:rPr lang="en-US" sz="12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i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rezultatelor</a:t>
            </a:r>
            <a:r>
              <a:rPr lang="en-US" sz="12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analizelor de sânge recoltate în </a:t>
            </a:r>
            <a:r>
              <a:rPr lang="en-US" sz="1200" i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caravană</a:t>
            </a:r>
            <a:r>
              <a:rPr lang="en-US" sz="12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57200" y="651052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Sănătatea vine la tine - Raport ediția 2026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1274552" y="6510528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B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1527</TotalTime>
  <Words>1389</Words>
  <Application>Microsoft Office PowerPoint</Application>
  <PresentationFormat>Widescreen</PresentationFormat>
  <Paragraphs>301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Alin Marian Bujan PFA</cp:lastModifiedBy>
  <cp:revision>8</cp:revision>
  <dcterms:created xsi:type="dcterms:W3CDTF">2026-07-28T10:08:36Z</dcterms:created>
  <dcterms:modified xsi:type="dcterms:W3CDTF">2026-08-07T07:09:45Z</dcterms:modified>
</cp:coreProperties>
</file>